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66" r:id="rId3"/>
    <p:sldId id="291" r:id="rId4"/>
    <p:sldId id="292" r:id="rId5"/>
    <p:sldId id="293" r:id="rId6"/>
    <p:sldId id="294" r:id="rId7"/>
    <p:sldId id="271" r:id="rId8"/>
    <p:sldId id="267" r:id="rId9"/>
    <p:sldId id="272" r:id="rId10"/>
    <p:sldId id="287" r:id="rId11"/>
    <p:sldId id="273" r:id="rId12"/>
    <p:sldId id="288" r:id="rId13"/>
    <p:sldId id="274" r:id="rId14"/>
    <p:sldId id="275" r:id="rId15"/>
    <p:sldId id="289" r:id="rId16"/>
    <p:sldId id="276" r:id="rId17"/>
    <p:sldId id="286" r:id="rId18"/>
    <p:sldId id="277" r:id="rId19"/>
    <p:sldId id="278" r:id="rId20"/>
    <p:sldId id="279" r:id="rId21"/>
    <p:sldId id="280" r:id="rId22"/>
    <p:sldId id="285" r:id="rId23"/>
    <p:sldId id="290" r:id="rId24"/>
    <p:sldId id="281" r:id="rId25"/>
    <p:sldId id="282"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57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F7246-816E-C54C-81D8-9DFF52236F5D}" type="datetimeFigureOut">
              <a:rPr lang="en-US" smtClean="0"/>
              <a:t>6/27/2023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4B585-2B86-C24B-A713-AA31B2D5D082}" type="slidenum">
              <a:rPr lang="en-US" smtClean="0"/>
              <a:t>‹#›</a:t>
            </a:fld>
            <a:endParaRPr lang="en-US"/>
          </a:p>
        </p:txBody>
      </p:sp>
    </p:spTree>
    <p:extLst>
      <p:ext uri="{BB962C8B-B14F-4D97-AF65-F5344CB8AC3E}">
        <p14:creationId xmlns:p14="http://schemas.microsoft.com/office/powerpoint/2010/main" val="4109547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presentation title has a subtitle, use this slide..</a:t>
            </a:r>
          </a:p>
        </p:txBody>
      </p:sp>
      <p:sp>
        <p:nvSpPr>
          <p:cNvPr id="4" name="Slide Number Placeholder 3"/>
          <p:cNvSpPr>
            <a:spLocks noGrp="1"/>
          </p:cNvSpPr>
          <p:nvPr>
            <p:ph type="sldNum" sz="quarter" idx="5"/>
          </p:nvPr>
        </p:nvSpPr>
        <p:spPr/>
        <p:txBody>
          <a:bodyPr/>
          <a:lstStyle/>
          <a:p>
            <a:fld id="{0A04B585-2B86-C24B-A713-AA31B2D5D082}" type="slidenum">
              <a:rPr lang="en-US" smtClean="0"/>
              <a:t>1</a:t>
            </a:fld>
            <a:endParaRPr lang="en-US"/>
          </a:p>
        </p:txBody>
      </p:sp>
    </p:spTree>
    <p:extLst>
      <p:ext uri="{BB962C8B-B14F-4D97-AF65-F5344CB8AC3E}">
        <p14:creationId xmlns:p14="http://schemas.microsoft.com/office/powerpoint/2010/main" val="3041790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Content</a:t>
            </a:r>
          </a:p>
        </p:txBody>
      </p:sp>
      <p:sp>
        <p:nvSpPr>
          <p:cNvPr id="4" name="Slide Number Placeholder 3"/>
          <p:cNvSpPr>
            <a:spLocks noGrp="1"/>
          </p:cNvSpPr>
          <p:nvPr>
            <p:ph type="sldNum" sz="quarter" idx="5"/>
          </p:nvPr>
        </p:nvSpPr>
        <p:spPr/>
        <p:txBody>
          <a:bodyPr/>
          <a:lstStyle/>
          <a:p>
            <a:fld id="{0A04B585-2B86-C24B-A713-AA31B2D5D082}" type="slidenum">
              <a:rPr lang="en-US" smtClean="0"/>
              <a:t>11</a:t>
            </a:fld>
            <a:endParaRPr lang="en-US"/>
          </a:p>
        </p:txBody>
      </p:sp>
    </p:spTree>
    <p:extLst>
      <p:ext uri="{BB962C8B-B14F-4D97-AF65-F5344CB8AC3E}">
        <p14:creationId xmlns:p14="http://schemas.microsoft.com/office/powerpoint/2010/main" val="246588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Content</a:t>
            </a:r>
          </a:p>
        </p:txBody>
      </p:sp>
      <p:sp>
        <p:nvSpPr>
          <p:cNvPr id="4" name="Slide Number Placeholder 3"/>
          <p:cNvSpPr>
            <a:spLocks noGrp="1"/>
          </p:cNvSpPr>
          <p:nvPr>
            <p:ph type="sldNum" sz="quarter" idx="5"/>
          </p:nvPr>
        </p:nvSpPr>
        <p:spPr/>
        <p:txBody>
          <a:bodyPr/>
          <a:lstStyle/>
          <a:p>
            <a:fld id="{0A04B585-2B86-C24B-A713-AA31B2D5D082}" type="slidenum">
              <a:rPr lang="en-US" smtClean="0"/>
              <a:t>13</a:t>
            </a:fld>
            <a:endParaRPr lang="en-US"/>
          </a:p>
        </p:txBody>
      </p:sp>
    </p:spTree>
    <p:extLst>
      <p:ext uri="{BB962C8B-B14F-4D97-AF65-F5344CB8AC3E}">
        <p14:creationId xmlns:p14="http://schemas.microsoft.com/office/powerpoint/2010/main" val="632577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Content</a:t>
            </a:r>
          </a:p>
        </p:txBody>
      </p:sp>
      <p:sp>
        <p:nvSpPr>
          <p:cNvPr id="4" name="Slide Number Placeholder 3"/>
          <p:cNvSpPr>
            <a:spLocks noGrp="1"/>
          </p:cNvSpPr>
          <p:nvPr>
            <p:ph type="sldNum" sz="quarter" idx="5"/>
          </p:nvPr>
        </p:nvSpPr>
        <p:spPr/>
        <p:txBody>
          <a:bodyPr/>
          <a:lstStyle/>
          <a:p>
            <a:fld id="{0A04B585-2B86-C24B-A713-AA31B2D5D082}" type="slidenum">
              <a:rPr lang="en-US" smtClean="0"/>
              <a:t>14</a:t>
            </a:fld>
            <a:endParaRPr lang="en-US"/>
          </a:p>
        </p:txBody>
      </p:sp>
    </p:spTree>
    <p:extLst>
      <p:ext uri="{BB962C8B-B14F-4D97-AF65-F5344CB8AC3E}">
        <p14:creationId xmlns:p14="http://schemas.microsoft.com/office/powerpoint/2010/main" val="1830779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Content</a:t>
            </a:r>
          </a:p>
        </p:txBody>
      </p:sp>
      <p:sp>
        <p:nvSpPr>
          <p:cNvPr id="4" name="Slide Number Placeholder 3"/>
          <p:cNvSpPr>
            <a:spLocks noGrp="1"/>
          </p:cNvSpPr>
          <p:nvPr>
            <p:ph type="sldNum" sz="quarter" idx="5"/>
          </p:nvPr>
        </p:nvSpPr>
        <p:spPr/>
        <p:txBody>
          <a:bodyPr/>
          <a:lstStyle/>
          <a:p>
            <a:fld id="{0A04B585-2B86-C24B-A713-AA31B2D5D082}" type="slidenum">
              <a:rPr lang="en-US" smtClean="0"/>
              <a:t>16</a:t>
            </a:fld>
            <a:endParaRPr lang="en-US"/>
          </a:p>
        </p:txBody>
      </p:sp>
    </p:spTree>
    <p:extLst>
      <p:ext uri="{BB962C8B-B14F-4D97-AF65-F5344CB8AC3E}">
        <p14:creationId xmlns:p14="http://schemas.microsoft.com/office/powerpoint/2010/main" val="2465236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Title</a:t>
            </a:r>
          </a:p>
        </p:txBody>
      </p:sp>
      <p:sp>
        <p:nvSpPr>
          <p:cNvPr id="4" name="Slide Number Placeholder 3"/>
          <p:cNvSpPr>
            <a:spLocks noGrp="1"/>
          </p:cNvSpPr>
          <p:nvPr>
            <p:ph type="sldNum" sz="quarter" idx="5"/>
          </p:nvPr>
        </p:nvSpPr>
        <p:spPr/>
        <p:txBody>
          <a:bodyPr/>
          <a:lstStyle/>
          <a:p>
            <a:fld id="{0A04B585-2B86-C24B-A713-AA31B2D5D082}" type="slidenum">
              <a:rPr lang="en-US" smtClean="0"/>
              <a:t>18</a:t>
            </a:fld>
            <a:endParaRPr lang="en-US"/>
          </a:p>
        </p:txBody>
      </p:sp>
    </p:spTree>
    <p:extLst>
      <p:ext uri="{BB962C8B-B14F-4D97-AF65-F5344CB8AC3E}">
        <p14:creationId xmlns:p14="http://schemas.microsoft.com/office/powerpoint/2010/main" val="3848868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Content</a:t>
            </a:r>
          </a:p>
        </p:txBody>
      </p:sp>
      <p:sp>
        <p:nvSpPr>
          <p:cNvPr id="4" name="Slide Number Placeholder 3"/>
          <p:cNvSpPr>
            <a:spLocks noGrp="1"/>
          </p:cNvSpPr>
          <p:nvPr>
            <p:ph type="sldNum" sz="quarter" idx="5"/>
          </p:nvPr>
        </p:nvSpPr>
        <p:spPr/>
        <p:txBody>
          <a:bodyPr/>
          <a:lstStyle/>
          <a:p>
            <a:fld id="{0A04B585-2B86-C24B-A713-AA31B2D5D082}" type="slidenum">
              <a:rPr lang="en-US" smtClean="0"/>
              <a:t>19</a:t>
            </a:fld>
            <a:endParaRPr lang="en-US"/>
          </a:p>
        </p:txBody>
      </p:sp>
    </p:spTree>
    <p:extLst>
      <p:ext uri="{BB962C8B-B14F-4D97-AF65-F5344CB8AC3E}">
        <p14:creationId xmlns:p14="http://schemas.microsoft.com/office/powerpoint/2010/main" val="1523087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Content</a:t>
            </a:r>
          </a:p>
        </p:txBody>
      </p:sp>
      <p:sp>
        <p:nvSpPr>
          <p:cNvPr id="4" name="Slide Number Placeholder 3"/>
          <p:cNvSpPr>
            <a:spLocks noGrp="1"/>
          </p:cNvSpPr>
          <p:nvPr>
            <p:ph type="sldNum" sz="quarter" idx="5"/>
          </p:nvPr>
        </p:nvSpPr>
        <p:spPr/>
        <p:txBody>
          <a:bodyPr/>
          <a:lstStyle/>
          <a:p>
            <a:fld id="{0A04B585-2B86-C24B-A713-AA31B2D5D082}" type="slidenum">
              <a:rPr lang="en-US" smtClean="0"/>
              <a:t>20</a:t>
            </a:fld>
            <a:endParaRPr lang="en-US"/>
          </a:p>
        </p:txBody>
      </p:sp>
    </p:spTree>
    <p:extLst>
      <p:ext uri="{BB962C8B-B14F-4D97-AF65-F5344CB8AC3E}">
        <p14:creationId xmlns:p14="http://schemas.microsoft.com/office/powerpoint/2010/main" val="2088300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Title</a:t>
            </a:r>
          </a:p>
        </p:txBody>
      </p:sp>
      <p:sp>
        <p:nvSpPr>
          <p:cNvPr id="4" name="Slide Number Placeholder 3"/>
          <p:cNvSpPr>
            <a:spLocks noGrp="1"/>
          </p:cNvSpPr>
          <p:nvPr>
            <p:ph type="sldNum" sz="quarter" idx="5"/>
          </p:nvPr>
        </p:nvSpPr>
        <p:spPr/>
        <p:txBody>
          <a:bodyPr/>
          <a:lstStyle/>
          <a:p>
            <a:fld id="{0A04B585-2B86-C24B-A713-AA31B2D5D082}" type="slidenum">
              <a:rPr lang="en-US" smtClean="0"/>
              <a:t>21</a:t>
            </a:fld>
            <a:endParaRPr lang="en-US"/>
          </a:p>
        </p:txBody>
      </p:sp>
    </p:spTree>
    <p:extLst>
      <p:ext uri="{BB962C8B-B14F-4D97-AF65-F5344CB8AC3E}">
        <p14:creationId xmlns:p14="http://schemas.microsoft.com/office/powerpoint/2010/main" val="3615327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Content</a:t>
            </a:r>
          </a:p>
        </p:txBody>
      </p:sp>
      <p:sp>
        <p:nvSpPr>
          <p:cNvPr id="4" name="Slide Number Placeholder 3"/>
          <p:cNvSpPr>
            <a:spLocks noGrp="1"/>
          </p:cNvSpPr>
          <p:nvPr>
            <p:ph type="sldNum" sz="quarter" idx="5"/>
          </p:nvPr>
        </p:nvSpPr>
        <p:spPr/>
        <p:txBody>
          <a:bodyPr/>
          <a:lstStyle/>
          <a:p>
            <a:fld id="{0A04B585-2B86-C24B-A713-AA31B2D5D082}" type="slidenum">
              <a:rPr lang="en-US" smtClean="0"/>
              <a:t>22</a:t>
            </a:fld>
            <a:endParaRPr lang="en-US"/>
          </a:p>
        </p:txBody>
      </p:sp>
    </p:spTree>
    <p:extLst>
      <p:ext uri="{BB962C8B-B14F-4D97-AF65-F5344CB8AC3E}">
        <p14:creationId xmlns:p14="http://schemas.microsoft.com/office/powerpoint/2010/main" val="855283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Content</a:t>
            </a:r>
          </a:p>
        </p:txBody>
      </p:sp>
      <p:sp>
        <p:nvSpPr>
          <p:cNvPr id="4" name="Slide Number Placeholder 3"/>
          <p:cNvSpPr>
            <a:spLocks noGrp="1"/>
          </p:cNvSpPr>
          <p:nvPr>
            <p:ph type="sldNum" sz="quarter" idx="5"/>
          </p:nvPr>
        </p:nvSpPr>
        <p:spPr/>
        <p:txBody>
          <a:bodyPr/>
          <a:lstStyle/>
          <a:p>
            <a:fld id="{0A04B585-2B86-C24B-A713-AA31B2D5D082}" type="slidenum">
              <a:rPr lang="en-US" smtClean="0"/>
              <a:t>23</a:t>
            </a:fld>
            <a:endParaRPr lang="en-US"/>
          </a:p>
        </p:txBody>
      </p:sp>
    </p:spTree>
    <p:extLst>
      <p:ext uri="{BB962C8B-B14F-4D97-AF65-F5344CB8AC3E}">
        <p14:creationId xmlns:p14="http://schemas.microsoft.com/office/powerpoint/2010/main" val="2064182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Title</a:t>
            </a:r>
          </a:p>
        </p:txBody>
      </p:sp>
      <p:sp>
        <p:nvSpPr>
          <p:cNvPr id="4" name="Slide Number Placeholder 3"/>
          <p:cNvSpPr>
            <a:spLocks noGrp="1"/>
          </p:cNvSpPr>
          <p:nvPr>
            <p:ph type="sldNum" sz="quarter" idx="5"/>
          </p:nvPr>
        </p:nvSpPr>
        <p:spPr/>
        <p:txBody>
          <a:bodyPr/>
          <a:lstStyle/>
          <a:p>
            <a:fld id="{0A04B585-2B86-C24B-A713-AA31B2D5D082}" type="slidenum">
              <a:rPr lang="en-US" smtClean="0"/>
              <a:t>2</a:t>
            </a:fld>
            <a:endParaRPr lang="en-US"/>
          </a:p>
        </p:txBody>
      </p:sp>
    </p:spTree>
    <p:extLst>
      <p:ext uri="{BB962C8B-B14F-4D97-AF65-F5344CB8AC3E}">
        <p14:creationId xmlns:p14="http://schemas.microsoft.com/office/powerpoint/2010/main" val="3033729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Content</a:t>
            </a:r>
          </a:p>
        </p:txBody>
      </p:sp>
      <p:sp>
        <p:nvSpPr>
          <p:cNvPr id="4" name="Slide Number Placeholder 3"/>
          <p:cNvSpPr>
            <a:spLocks noGrp="1"/>
          </p:cNvSpPr>
          <p:nvPr>
            <p:ph type="sldNum" sz="quarter" idx="5"/>
          </p:nvPr>
        </p:nvSpPr>
        <p:spPr/>
        <p:txBody>
          <a:bodyPr/>
          <a:lstStyle/>
          <a:p>
            <a:fld id="{0A04B585-2B86-C24B-A713-AA31B2D5D082}" type="slidenum">
              <a:rPr lang="en-US" smtClean="0"/>
              <a:t>24</a:t>
            </a:fld>
            <a:endParaRPr lang="en-US"/>
          </a:p>
        </p:txBody>
      </p:sp>
    </p:spTree>
    <p:extLst>
      <p:ext uri="{BB962C8B-B14F-4D97-AF65-F5344CB8AC3E}">
        <p14:creationId xmlns:p14="http://schemas.microsoft.com/office/powerpoint/2010/main" val="1960640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Title</a:t>
            </a:r>
          </a:p>
        </p:txBody>
      </p:sp>
      <p:sp>
        <p:nvSpPr>
          <p:cNvPr id="4" name="Slide Number Placeholder 3"/>
          <p:cNvSpPr>
            <a:spLocks noGrp="1"/>
          </p:cNvSpPr>
          <p:nvPr>
            <p:ph type="sldNum" sz="quarter" idx="5"/>
          </p:nvPr>
        </p:nvSpPr>
        <p:spPr/>
        <p:txBody>
          <a:bodyPr/>
          <a:lstStyle/>
          <a:p>
            <a:fld id="{0A04B585-2B86-C24B-A713-AA31B2D5D082}" type="slidenum">
              <a:rPr lang="en-US" smtClean="0"/>
              <a:t>25</a:t>
            </a:fld>
            <a:endParaRPr lang="en-US"/>
          </a:p>
        </p:txBody>
      </p:sp>
    </p:spTree>
    <p:extLst>
      <p:ext uri="{BB962C8B-B14F-4D97-AF65-F5344CB8AC3E}">
        <p14:creationId xmlns:p14="http://schemas.microsoft.com/office/powerpoint/2010/main" val="1839725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Content</a:t>
            </a:r>
          </a:p>
        </p:txBody>
      </p:sp>
      <p:sp>
        <p:nvSpPr>
          <p:cNvPr id="4" name="Slide Number Placeholder 3"/>
          <p:cNvSpPr>
            <a:spLocks noGrp="1"/>
          </p:cNvSpPr>
          <p:nvPr>
            <p:ph type="sldNum" sz="quarter" idx="5"/>
          </p:nvPr>
        </p:nvSpPr>
        <p:spPr/>
        <p:txBody>
          <a:bodyPr/>
          <a:lstStyle/>
          <a:p>
            <a:fld id="{0A04B585-2B86-C24B-A713-AA31B2D5D082}" type="slidenum">
              <a:rPr lang="en-US" smtClean="0"/>
              <a:t>26</a:t>
            </a:fld>
            <a:endParaRPr lang="en-US"/>
          </a:p>
        </p:txBody>
      </p:sp>
    </p:spTree>
    <p:extLst>
      <p:ext uri="{BB962C8B-B14F-4D97-AF65-F5344CB8AC3E}">
        <p14:creationId xmlns:p14="http://schemas.microsoft.com/office/powerpoint/2010/main" val="2478091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slide</a:t>
            </a:r>
          </a:p>
        </p:txBody>
      </p:sp>
      <p:sp>
        <p:nvSpPr>
          <p:cNvPr id="4" name="Slide Number Placeholder 3"/>
          <p:cNvSpPr>
            <a:spLocks noGrp="1"/>
          </p:cNvSpPr>
          <p:nvPr>
            <p:ph type="sldNum" sz="quarter" idx="5"/>
          </p:nvPr>
        </p:nvSpPr>
        <p:spPr/>
        <p:txBody>
          <a:bodyPr/>
          <a:lstStyle/>
          <a:p>
            <a:fld id="{0A04B585-2B86-C24B-A713-AA31B2D5D082}" type="slidenum">
              <a:rPr lang="en-US" smtClean="0"/>
              <a:t>3</a:t>
            </a:fld>
            <a:endParaRPr lang="en-US"/>
          </a:p>
        </p:txBody>
      </p:sp>
    </p:spTree>
    <p:extLst>
      <p:ext uri="{BB962C8B-B14F-4D97-AF65-F5344CB8AC3E}">
        <p14:creationId xmlns:p14="http://schemas.microsoft.com/office/powerpoint/2010/main" val="122711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slide</a:t>
            </a:r>
          </a:p>
        </p:txBody>
      </p:sp>
      <p:sp>
        <p:nvSpPr>
          <p:cNvPr id="4" name="Slide Number Placeholder 3"/>
          <p:cNvSpPr>
            <a:spLocks noGrp="1"/>
          </p:cNvSpPr>
          <p:nvPr>
            <p:ph type="sldNum" sz="quarter" idx="5"/>
          </p:nvPr>
        </p:nvSpPr>
        <p:spPr/>
        <p:txBody>
          <a:bodyPr/>
          <a:lstStyle/>
          <a:p>
            <a:fld id="{0A04B585-2B86-C24B-A713-AA31B2D5D082}" type="slidenum">
              <a:rPr lang="en-US" smtClean="0"/>
              <a:t>4</a:t>
            </a:fld>
            <a:endParaRPr lang="en-US"/>
          </a:p>
        </p:txBody>
      </p:sp>
    </p:spTree>
    <p:extLst>
      <p:ext uri="{BB962C8B-B14F-4D97-AF65-F5344CB8AC3E}">
        <p14:creationId xmlns:p14="http://schemas.microsoft.com/office/powerpoint/2010/main" val="897644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Exemptions include: agriculture, flood control projects, projects within the City of Chicago, projects that are regulated by multi-county municipalities</a:t>
            </a:r>
          </a:p>
        </p:txBody>
      </p:sp>
      <p:sp>
        <p:nvSpPr>
          <p:cNvPr id="4" name="Slide Number Placeholder 3"/>
          <p:cNvSpPr>
            <a:spLocks noGrp="1"/>
          </p:cNvSpPr>
          <p:nvPr>
            <p:ph type="sldNum" sz="quarter" idx="5"/>
          </p:nvPr>
        </p:nvSpPr>
        <p:spPr/>
        <p:txBody>
          <a:bodyPr/>
          <a:lstStyle/>
          <a:p>
            <a:fld id="{0A04B585-2B86-C24B-A713-AA31B2D5D082}" type="slidenum">
              <a:rPr lang="en-US" smtClean="0"/>
              <a:t>5</a:t>
            </a:fld>
            <a:endParaRPr lang="en-US"/>
          </a:p>
        </p:txBody>
      </p:sp>
    </p:spTree>
    <p:extLst>
      <p:ext uri="{BB962C8B-B14F-4D97-AF65-F5344CB8AC3E}">
        <p14:creationId xmlns:p14="http://schemas.microsoft.com/office/powerpoint/2010/main" val="185329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Exemptions include: agriculture, flood control projects, projects within the City of Chicago, projects that are regulated by multi-county municipalities</a:t>
            </a:r>
          </a:p>
        </p:txBody>
      </p:sp>
      <p:sp>
        <p:nvSpPr>
          <p:cNvPr id="4" name="Slide Number Placeholder 3"/>
          <p:cNvSpPr>
            <a:spLocks noGrp="1"/>
          </p:cNvSpPr>
          <p:nvPr>
            <p:ph type="sldNum" sz="quarter" idx="5"/>
          </p:nvPr>
        </p:nvSpPr>
        <p:spPr/>
        <p:txBody>
          <a:bodyPr/>
          <a:lstStyle/>
          <a:p>
            <a:fld id="{0A04B585-2B86-C24B-A713-AA31B2D5D082}" type="slidenum">
              <a:rPr lang="en-US" smtClean="0"/>
              <a:t>6</a:t>
            </a:fld>
            <a:endParaRPr lang="en-US"/>
          </a:p>
        </p:txBody>
      </p:sp>
    </p:spTree>
    <p:extLst>
      <p:ext uri="{BB962C8B-B14F-4D97-AF65-F5344CB8AC3E}">
        <p14:creationId xmlns:p14="http://schemas.microsoft.com/office/powerpoint/2010/main" val="31351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Title</a:t>
            </a:r>
          </a:p>
        </p:txBody>
      </p:sp>
      <p:sp>
        <p:nvSpPr>
          <p:cNvPr id="4" name="Slide Number Placeholder 3"/>
          <p:cNvSpPr>
            <a:spLocks noGrp="1"/>
          </p:cNvSpPr>
          <p:nvPr>
            <p:ph type="sldNum" sz="quarter" idx="5"/>
          </p:nvPr>
        </p:nvSpPr>
        <p:spPr/>
        <p:txBody>
          <a:bodyPr/>
          <a:lstStyle/>
          <a:p>
            <a:fld id="{0A04B585-2B86-C24B-A713-AA31B2D5D082}" type="slidenum">
              <a:rPr lang="en-US" smtClean="0"/>
              <a:t>7</a:t>
            </a:fld>
            <a:endParaRPr lang="en-US"/>
          </a:p>
        </p:txBody>
      </p:sp>
    </p:spTree>
    <p:extLst>
      <p:ext uri="{BB962C8B-B14F-4D97-AF65-F5344CB8AC3E}">
        <p14:creationId xmlns:p14="http://schemas.microsoft.com/office/powerpoint/2010/main" val="3247960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Content</a:t>
            </a:r>
          </a:p>
        </p:txBody>
      </p:sp>
      <p:sp>
        <p:nvSpPr>
          <p:cNvPr id="4" name="Slide Number Placeholder 3"/>
          <p:cNvSpPr>
            <a:spLocks noGrp="1"/>
          </p:cNvSpPr>
          <p:nvPr>
            <p:ph type="sldNum" sz="quarter" idx="5"/>
          </p:nvPr>
        </p:nvSpPr>
        <p:spPr/>
        <p:txBody>
          <a:bodyPr/>
          <a:lstStyle/>
          <a:p>
            <a:fld id="{0A04B585-2B86-C24B-A713-AA31B2D5D082}" type="slidenum">
              <a:rPr lang="en-US" smtClean="0"/>
              <a:t>8</a:t>
            </a:fld>
            <a:endParaRPr lang="en-US"/>
          </a:p>
        </p:txBody>
      </p:sp>
    </p:spTree>
    <p:extLst>
      <p:ext uri="{BB962C8B-B14F-4D97-AF65-F5344CB8AC3E}">
        <p14:creationId xmlns:p14="http://schemas.microsoft.com/office/powerpoint/2010/main" val="122711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Content</a:t>
            </a:r>
          </a:p>
        </p:txBody>
      </p:sp>
      <p:sp>
        <p:nvSpPr>
          <p:cNvPr id="4" name="Slide Number Placeholder 3"/>
          <p:cNvSpPr>
            <a:spLocks noGrp="1"/>
          </p:cNvSpPr>
          <p:nvPr>
            <p:ph type="sldNum" sz="quarter" idx="5"/>
          </p:nvPr>
        </p:nvSpPr>
        <p:spPr/>
        <p:txBody>
          <a:bodyPr/>
          <a:lstStyle/>
          <a:p>
            <a:fld id="{0A04B585-2B86-C24B-A713-AA31B2D5D082}" type="slidenum">
              <a:rPr lang="en-US" smtClean="0"/>
              <a:t>9</a:t>
            </a:fld>
            <a:endParaRPr lang="en-US"/>
          </a:p>
        </p:txBody>
      </p:sp>
    </p:spTree>
    <p:extLst>
      <p:ext uri="{BB962C8B-B14F-4D97-AF65-F5344CB8AC3E}">
        <p14:creationId xmlns:p14="http://schemas.microsoft.com/office/powerpoint/2010/main" val="1035366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5D43C-9043-204D-A684-37366A040F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FA748F-F9DF-1F42-8403-C63385A687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CB63B8-C4B6-604D-AA9E-FDDD835AFC57}"/>
              </a:ext>
            </a:extLst>
          </p:cNvPr>
          <p:cNvSpPr>
            <a:spLocks noGrp="1"/>
          </p:cNvSpPr>
          <p:nvPr>
            <p:ph type="dt" sz="half" idx="10"/>
          </p:nvPr>
        </p:nvSpPr>
        <p:spPr/>
        <p:txBody>
          <a:bodyPr/>
          <a:lstStyle/>
          <a:p>
            <a:fld id="{D16A00A4-FD98-C747-838B-8A656A5EC75E}" type="datetimeFigureOut">
              <a:rPr lang="en-US" smtClean="0"/>
              <a:t>6/27/2023</a:t>
            </a:fld>
            <a:endParaRPr lang="en-US"/>
          </a:p>
        </p:txBody>
      </p:sp>
      <p:sp>
        <p:nvSpPr>
          <p:cNvPr id="5" name="Footer Placeholder 4">
            <a:extLst>
              <a:ext uri="{FF2B5EF4-FFF2-40B4-BE49-F238E27FC236}">
                <a16:creationId xmlns:a16="http://schemas.microsoft.com/office/drawing/2014/main" id="{542663E1-A0A0-E043-AE1A-1E0194EDEF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668AC-681D-234C-9A3B-E0A02DECB1D6}"/>
              </a:ext>
            </a:extLst>
          </p:cNvPr>
          <p:cNvSpPr>
            <a:spLocks noGrp="1"/>
          </p:cNvSpPr>
          <p:nvPr>
            <p:ph type="sldNum" sz="quarter" idx="12"/>
          </p:nvPr>
        </p:nvSpPr>
        <p:spPr/>
        <p:txBody>
          <a:bodyPr/>
          <a:lstStyle/>
          <a:p>
            <a:fld id="{A777EE02-8EEC-1446-8E5E-B1A5AE82A811}" type="slidenum">
              <a:rPr lang="en-US" smtClean="0"/>
              <a:t>‹#›</a:t>
            </a:fld>
            <a:endParaRPr lang="en-US"/>
          </a:p>
        </p:txBody>
      </p:sp>
    </p:spTree>
    <p:extLst>
      <p:ext uri="{BB962C8B-B14F-4D97-AF65-F5344CB8AC3E}">
        <p14:creationId xmlns:p14="http://schemas.microsoft.com/office/powerpoint/2010/main" val="588393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B0809-DDFF-3049-85AA-ED1FF62F46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BE9E0E-2B62-9D49-AB9A-756EE188B7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175EF0-AE11-0441-98E0-FF3E2C649BB1}"/>
              </a:ext>
            </a:extLst>
          </p:cNvPr>
          <p:cNvSpPr>
            <a:spLocks noGrp="1"/>
          </p:cNvSpPr>
          <p:nvPr>
            <p:ph type="dt" sz="half" idx="10"/>
          </p:nvPr>
        </p:nvSpPr>
        <p:spPr/>
        <p:txBody>
          <a:bodyPr/>
          <a:lstStyle/>
          <a:p>
            <a:fld id="{D16A00A4-FD98-C747-838B-8A656A5EC75E}" type="datetimeFigureOut">
              <a:rPr lang="en-US" smtClean="0"/>
              <a:t>6/27/2023</a:t>
            </a:fld>
            <a:endParaRPr lang="en-US"/>
          </a:p>
        </p:txBody>
      </p:sp>
      <p:sp>
        <p:nvSpPr>
          <p:cNvPr id="5" name="Footer Placeholder 4">
            <a:extLst>
              <a:ext uri="{FF2B5EF4-FFF2-40B4-BE49-F238E27FC236}">
                <a16:creationId xmlns:a16="http://schemas.microsoft.com/office/drawing/2014/main" id="{21C755A8-1E25-4646-9EBE-1018C52ACE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6E1C2-B981-D446-884F-C929D036AACD}"/>
              </a:ext>
            </a:extLst>
          </p:cNvPr>
          <p:cNvSpPr>
            <a:spLocks noGrp="1"/>
          </p:cNvSpPr>
          <p:nvPr>
            <p:ph type="sldNum" sz="quarter" idx="12"/>
          </p:nvPr>
        </p:nvSpPr>
        <p:spPr/>
        <p:txBody>
          <a:bodyPr/>
          <a:lstStyle/>
          <a:p>
            <a:fld id="{A777EE02-8EEC-1446-8E5E-B1A5AE82A811}" type="slidenum">
              <a:rPr lang="en-US" smtClean="0"/>
              <a:t>‹#›</a:t>
            </a:fld>
            <a:endParaRPr lang="en-US"/>
          </a:p>
        </p:txBody>
      </p:sp>
    </p:spTree>
    <p:extLst>
      <p:ext uri="{BB962C8B-B14F-4D97-AF65-F5344CB8AC3E}">
        <p14:creationId xmlns:p14="http://schemas.microsoft.com/office/powerpoint/2010/main" val="2110954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0100F2-7E8B-594F-9E91-32BC3156EA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10FEA8-ABB1-BF40-8C9B-B93D95A11E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7A973-BA36-1C4A-A406-D5C7D8BF770A}"/>
              </a:ext>
            </a:extLst>
          </p:cNvPr>
          <p:cNvSpPr>
            <a:spLocks noGrp="1"/>
          </p:cNvSpPr>
          <p:nvPr>
            <p:ph type="dt" sz="half" idx="10"/>
          </p:nvPr>
        </p:nvSpPr>
        <p:spPr/>
        <p:txBody>
          <a:bodyPr/>
          <a:lstStyle/>
          <a:p>
            <a:fld id="{D16A00A4-FD98-C747-838B-8A656A5EC75E}" type="datetimeFigureOut">
              <a:rPr lang="en-US" smtClean="0"/>
              <a:t>6/27/2023</a:t>
            </a:fld>
            <a:endParaRPr lang="en-US"/>
          </a:p>
        </p:txBody>
      </p:sp>
      <p:sp>
        <p:nvSpPr>
          <p:cNvPr id="5" name="Footer Placeholder 4">
            <a:extLst>
              <a:ext uri="{FF2B5EF4-FFF2-40B4-BE49-F238E27FC236}">
                <a16:creationId xmlns:a16="http://schemas.microsoft.com/office/drawing/2014/main" id="{4034824A-AB61-E746-B10C-E4E9E891B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3A32A-E58A-FC4B-A760-D471DAA21FC8}"/>
              </a:ext>
            </a:extLst>
          </p:cNvPr>
          <p:cNvSpPr>
            <a:spLocks noGrp="1"/>
          </p:cNvSpPr>
          <p:nvPr>
            <p:ph type="sldNum" sz="quarter" idx="12"/>
          </p:nvPr>
        </p:nvSpPr>
        <p:spPr/>
        <p:txBody>
          <a:bodyPr/>
          <a:lstStyle/>
          <a:p>
            <a:fld id="{A777EE02-8EEC-1446-8E5E-B1A5AE82A811}" type="slidenum">
              <a:rPr lang="en-US" smtClean="0"/>
              <a:t>‹#›</a:t>
            </a:fld>
            <a:endParaRPr lang="en-US"/>
          </a:p>
        </p:txBody>
      </p:sp>
    </p:spTree>
    <p:extLst>
      <p:ext uri="{BB962C8B-B14F-4D97-AF65-F5344CB8AC3E}">
        <p14:creationId xmlns:p14="http://schemas.microsoft.com/office/powerpoint/2010/main" val="67542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B6BDD-DD2E-AA4B-B468-7809B07A5B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02C213-1021-7A4D-BF83-C69CA27F7C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D385E-4744-C345-BC8E-8DCA71BEEBC5}"/>
              </a:ext>
            </a:extLst>
          </p:cNvPr>
          <p:cNvSpPr>
            <a:spLocks noGrp="1"/>
          </p:cNvSpPr>
          <p:nvPr>
            <p:ph type="dt" sz="half" idx="10"/>
          </p:nvPr>
        </p:nvSpPr>
        <p:spPr/>
        <p:txBody>
          <a:bodyPr/>
          <a:lstStyle/>
          <a:p>
            <a:fld id="{D16A00A4-FD98-C747-838B-8A656A5EC75E}" type="datetimeFigureOut">
              <a:rPr lang="en-US" smtClean="0"/>
              <a:t>6/27/2023</a:t>
            </a:fld>
            <a:endParaRPr lang="en-US"/>
          </a:p>
        </p:txBody>
      </p:sp>
      <p:sp>
        <p:nvSpPr>
          <p:cNvPr id="5" name="Footer Placeholder 4">
            <a:extLst>
              <a:ext uri="{FF2B5EF4-FFF2-40B4-BE49-F238E27FC236}">
                <a16:creationId xmlns:a16="http://schemas.microsoft.com/office/drawing/2014/main" id="{92AF1330-C8F5-7A4E-8630-9E1D53946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B89C0-F83E-544A-B15F-B94769B18E88}"/>
              </a:ext>
            </a:extLst>
          </p:cNvPr>
          <p:cNvSpPr>
            <a:spLocks noGrp="1"/>
          </p:cNvSpPr>
          <p:nvPr>
            <p:ph type="sldNum" sz="quarter" idx="12"/>
          </p:nvPr>
        </p:nvSpPr>
        <p:spPr/>
        <p:txBody>
          <a:bodyPr/>
          <a:lstStyle/>
          <a:p>
            <a:fld id="{A777EE02-8EEC-1446-8E5E-B1A5AE82A811}" type="slidenum">
              <a:rPr lang="en-US" smtClean="0"/>
              <a:t>‹#›</a:t>
            </a:fld>
            <a:endParaRPr lang="en-US"/>
          </a:p>
        </p:txBody>
      </p:sp>
    </p:spTree>
    <p:extLst>
      <p:ext uri="{BB962C8B-B14F-4D97-AF65-F5344CB8AC3E}">
        <p14:creationId xmlns:p14="http://schemas.microsoft.com/office/powerpoint/2010/main" val="1310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A6E9-BD8C-3249-A98B-6BE1C96F9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9655E6-3711-CB42-9060-0ACC89A39D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113B86-9390-BE45-9211-4F74A3BB15BB}"/>
              </a:ext>
            </a:extLst>
          </p:cNvPr>
          <p:cNvSpPr>
            <a:spLocks noGrp="1"/>
          </p:cNvSpPr>
          <p:nvPr>
            <p:ph type="dt" sz="half" idx="10"/>
          </p:nvPr>
        </p:nvSpPr>
        <p:spPr/>
        <p:txBody>
          <a:bodyPr/>
          <a:lstStyle/>
          <a:p>
            <a:fld id="{D16A00A4-FD98-C747-838B-8A656A5EC75E}" type="datetimeFigureOut">
              <a:rPr lang="en-US" smtClean="0"/>
              <a:t>6/27/2023</a:t>
            </a:fld>
            <a:endParaRPr lang="en-US"/>
          </a:p>
        </p:txBody>
      </p:sp>
      <p:sp>
        <p:nvSpPr>
          <p:cNvPr id="5" name="Footer Placeholder 4">
            <a:extLst>
              <a:ext uri="{FF2B5EF4-FFF2-40B4-BE49-F238E27FC236}">
                <a16:creationId xmlns:a16="http://schemas.microsoft.com/office/drawing/2014/main" id="{BBA1AD9F-446A-0C41-91AA-A51871E28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63441-3D79-D64A-B720-50F9ACB44383}"/>
              </a:ext>
            </a:extLst>
          </p:cNvPr>
          <p:cNvSpPr>
            <a:spLocks noGrp="1"/>
          </p:cNvSpPr>
          <p:nvPr>
            <p:ph type="sldNum" sz="quarter" idx="12"/>
          </p:nvPr>
        </p:nvSpPr>
        <p:spPr/>
        <p:txBody>
          <a:bodyPr/>
          <a:lstStyle/>
          <a:p>
            <a:fld id="{A777EE02-8EEC-1446-8E5E-B1A5AE82A811}" type="slidenum">
              <a:rPr lang="en-US" smtClean="0"/>
              <a:t>‹#›</a:t>
            </a:fld>
            <a:endParaRPr lang="en-US"/>
          </a:p>
        </p:txBody>
      </p:sp>
    </p:spTree>
    <p:extLst>
      <p:ext uri="{BB962C8B-B14F-4D97-AF65-F5344CB8AC3E}">
        <p14:creationId xmlns:p14="http://schemas.microsoft.com/office/powerpoint/2010/main" val="422504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FAEF3-ACFC-A144-9CE3-9B2A2E6125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326FAB-7804-AE47-A3B5-3D6946A561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D65F6C-378F-5F4A-9EA6-A8BFF7C458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66A5DB-78F8-2443-A628-9A5DE7903FDE}"/>
              </a:ext>
            </a:extLst>
          </p:cNvPr>
          <p:cNvSpPr>
            <a:spLocks noGrp="1"/>
          </p:cNvSpPr>
          <p:nvPr>
            <p:ph type="dt" sz="half" idx="10"/>
          </p:nvPr>
        </p:nvSpPr>
        <p:spPr/>
        <p:txBody>
          <a:bodyPr/>
          <a:lstStyle/>
          <a:p>
            <a:fld id="{D16A00A4-FD98-C747-838B-8A656A5EC75E}" type="datetimeFigureOut">
              <a:rPr lang="en-US" smtClean="0"/>
              <a:t>6/27/2023</a:t>
            </a:fld>
            <a:endParaRPr lang="en-US"/>
          </a:p>
        </p:txBody>
      </p:sp>
      <p:sp>
        <p:nvSpPr>
          <p:cNvPr id="6" name="Footer Placeholder 5">
            <a:extLst>
              <a:ext uri="{FF2B5EF4-FFF2-40B4-BE49-F238E27FC236}">
                <a16:creationId xmlns:a16="http://schemas.microsoft.com/office/drawing/2014/main" id="{5214AD96-60C2-B442-95B8-1418F071A3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C0603-36CC-DF47-B397-D4B3FFCBD1B4}"/>
              </a:ext>
            </a:extLst>
          </p:cNvPr>
          <p:cNvSpPr>
            <a:spLocks noGrp="1"/>
          </p:cNvSpPr>
          <p:nvPr>
            <p:ph type="sldNum" sz="quarter" idx="12"/>
          </p:nvPr>
        </p:nvSpPr>
        <p:spPr/>
        <p:txBody>
          <a:bodyPr/>
          <a:lstStyle/>
          <a:p>
            <a:fld id="{A777EE02-8EEC-1446-8E5E-B1A5AE82A811}" type="slidenum">
              <a:rPr lang="en-US" smtClean="0"/>
              <a:t>‹#›</a:t>
            </a:fld>
            <a:endParaRPr lang="en-US"/>
          </a:p>
        </p:txBody>
      </p:sp>
    </p:spTree>
    <p:extLst>
      <p:ext uri="{BB962C8B-B14F-4D97-AF65-F5344CB8AC3E}">
        <p14:creationId xmlns:p14="http://schemas.microsoft.com/office/powerpoint/2010/main" val="2324981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E9801-022C-3D4C-9005-973106C19F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36CF46-F91E-8F40-A623-DBC69585A0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A43062-4CBF-7742-A57A-8763F2F2D4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865FDE-9782-3648-B959-79D7D0B1D4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571638-2AA9-3B4B-92C4-61ADA8B5FF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B4A82D-9D18-4E41-B7FE-898F055B334F}"/>
              </a:ext>
            </a:extLst>
          </p:cNvPr>
          <p:cNvSpPr>
            <a:spLocks noGrp="1"/>
          </p:cNvSpPr>
          <p:nvPr>
            <p:ph type="dt" sz="half" idx="10"/>
          </p:nvPr>
        </p:nvSpPr>
        <p:spPr/>
        <p:txBody>
          <a:bodyPr/>
          <a:lstStyle/>
          <a:p>
            <a:fld id="{D16A00A4-FD98-C747-838B-8A656A5EC75E}" type="datetimeFigureOut">
              <a:rPr lang="en-US" smtClean="0"/>
              <a:t>6/27/2023</a:t>
            </a:fld>
            <a:endParaRPr lang="en-US"/>
          </a:p>
        </p:txBody>
      </p:sp>
      <p:sp>
        <p:nvSpPr>
          <p:cNvPr id="8" name="Footer Placeholder 7">
            <a:extLst>
              <a:ext uri="{FF2B5EF4-FFF2-40B4-BE49-F238E27FC236}">
                <a16:creationId xmlns:a16="http://schemas.microsoft.com/office/drawing/2014/main" id="{1CCC4BAA-9EC2-9841-9DDE-762D712DCD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6420A6-682C-DE46-A23E-97EE2105D6C1}"/>
              </a:ext>
            </a:extLst>
          </p:cNvPr>
          <p:cNvSpPr>
            <a:spLocks noGrp="1"/>
          </p:cNvSpPr>
          <p:nvPr>
            <p:ph type="sldNum" sz="quarter" idx="12"/>
          </p:nvPr>
        </p:nvSpPr>
        <p:spPr/>
        <p:txBody>
          <a:bodyPr/>
          <a:lstStyle/>
          <a:p>
            <a:fld id="{A777EE02-8EEC-1446-8E5E-B1A5AE82A811}" type="slidenum">
              <a:rPr lang="en-US" smtClean="0"/>
              <a:t>‹#›</a:t>
            </a:fld>
            <a:endParaRPr lang="en-US"/>
          </a:p>
        </p:txBody>
      </p:sp>
    </p:spTree>
    <p:extLst>
      <p:ext uri="{BB962C8B-B14F-4D97-AF65-F5344CB8AC3E}">
        <p14:creationId xmlns:p14="http://schemas.microsoft.com/office/powerpoint/2010/main" val="3095568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ECE3F-6216-464B-BBAF-084A4E9A2F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C7891D-062C-D644-A691-A439E0325A4C}"/>
              </a:ext>
            </a:extLst>
          </p:cNvPr>
          <p:cNvSpPr>
            <a:spLocks noGrp="1"/>
          </p:cNvSpPr>
          <p:nvPr>
            <p:ph type="dt" sz="half" idx="10"/>
          </p:nvPr>
        </p:nvSpPr>
        <p:spPr/>
        <p:txBody>
          <a:bodyPr/>
          <a:lstStyle/>
          <a:p>
            <a:fld id="{D16A00A4-FD98-C747-838B-8A656A5EC75E}" type="datetimeFigureOut">
              <a:rPr lang="en-US" smtClean="0"/>
              <a:t>6/27/2023</a:t>
            </a:fld>
            <a:endParaRPr lang="en-US"/>
          </a:p>
        </p:txBody>
      </p:sp>
      <p:sp>
        <p:nvSpPr>
          <p:cNvPr id="4" name="Footer Placeholder 3">
            <a:extLst>
              <a:ext uri="{FF2B5EF4-FFF2-40B4-BE49-F238E27FC236}">
                <a16:creationId xmlns:a16="http://schemas.microsoft.com/office/drawing/2014/main" id="{FF84CC30-7B35-9045-A5D0-184D33DBF7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6488CC-E235-B441-818A-0A29008AC208}"/>
              </a:ext>
            </a:extLst>
          </p:cNvPr>
          <p:cNvSpPr>
            <a:spLocks noGrp="1"/>
          </p:cNvSpPr>
          <p:nvPr>
            <p:ph type="sldNum" sz="quarter" idx="12"/>
          </p:nvPr>
        </p:nvSpPr>
        <p:spPr/>
        <p:txBody>
          <a:bodyPr/>
          <a:lstStyle/>
          <a:p>
            <a:fld id="{A777EE02-8EEC-1446-8E5E-B1A5AE82A811}" type="slidenum">
              <a:rPr lang="en-US" smtClean="0"/>
              <a:t>‹#›</a:t>
            </a:fld>
            <a:endParaRPr lang="en-US"/>
          </a:p>
        </p:txBody>
      </p:sp>
    </p:spTree>
    <p:extLst>
      <p:ext uri="{BB962C8B-B14F-4D97-AF65-F5344CB8AC3E}">
        <p14:creationId xmlns:p14="http://schemas.microsoft.com/office/powerpoint/2010/main" val="692150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9C5800-706D-124B-AF63-1F5EFA0590AE}"/>
              </a:ext>
            </a:extLst>
          </p:cNvPr>
          <p:cNvSpPr>
            <a:spLocks noGrp="1"/>
          </p:cNvSpPr>
          <p:nvPr>
            <p:ph type="dt" sz="half" idx="10"/>
          </p:nvPr>
        </p:nvSpPr>
        <p:spPr/>
        <p:txBody>
          <a:bodyPr/>
          <a:lstStyle/>
          <a:p>
            <a:fld id="{D16A00A4-FD98-C747-838B-8A656A5EC75E}" type="datetimeFigureOut">
              <a:rPr lang="en-US" smtClean="0"/>
              <a:t>6/27/2023</a:t>
            </a:fld>
            <a:endParaRPr lang="en-US"/>
          </a:p>
        </p:txBody>
      </p:sp>
      <p:sp>
        <p:nvSpPr>
          <p:cNvPr id="3" name="Footer Placeholder 2">
            <a:extLst>
              <a:ext uri="{FF2B5EF4-FFF2-40B4-BE49-F238E27FC236}">
                <a16:creationId xmlns:a16="http://schemas.microsoft.com/office/drawing/2014/main" id="{067B6E77-F26B-3E46-B0D3-C889BE57E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4B6B0C-C33E-F747-A9FD-DE9A864B25FC}"/>
              </a:ext>
            </a:extLst>
          </p:cNvPr>
          <p:cNvSpPr>
            <a:spLocks noGrp="1"/>
          </p:cNvSpPr>
          <p:nvPr>
            <p:ph type="sldNum" sz="quarter" idx="12"/>
          </p:nvPr>
        </p:nvSpPr>
        <p:spPr/>
        <p:txBody>
          <a:bodyPr/>
          <a:lstStyle/>
          <a:p>
            <a:fld id="{A777EE02-8EEC-1446-8E5E-B1A5AE82A811}" type="slidenum">
              <a:rPr lang="en-US" smtClean="0"/>
              <a:t>‹#›</a:t>
            </a:fld>
            <a:endParaRPr lang="en-US"/>
          </a:p>
        </p:txBody>
      </p:sp>
    </p:spTree>
    <p:extLst>
      <p:ext uri="{BB962C8B-B14F-4D97-AF65-F5344CB8AC3E}">
        <p14:creationId xmlns:p14="http://schemas.microsoft.com/office/powerpoint/2010/main" val="337760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80527-2428-5646-ABDD-AB326AEE59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993CAE-F189-CE49-BA15-C26D67472C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B4C576-2DB3-2445-900B-E28F345C36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33081B-700B-D740-A9DA-E4B8B1C8F852}"/>
              </a:ext>
            </a:extLst>
          </p:cNvPr>
          <p:cNvSpPr>
            <a:spLocks noGrp="1"/>
          </p:cNvSpPr>
          <p:nvPr>
            <p:ph type="dt" sz="half" idx="10"/>
          </p:nvPr>
        </p:nvSpPr>
        <p:spPr/>
        <p:txBody>
          <a:bodyPr/>
          <a:lstStyle/>
          <a:p>
            <a:fld id="{D16A00A4-FD98-C747-838B-8A656A5EC75E}" type="datetimeFigureOut">
              <a:rPr lang="en-US" smtClean="0"/>
              <a:t>6/27/2023</a:t>
            </a:fld>
            <a:endParaRPr lang="en-US"/>
          </a:p>
        </p:txBody>
      </p:sp>
      <p:sp>
        <p:nvSpPr>
          <p:cNvPr id="6" name="Footer Placeholder 5">
            <a:extLst>
              <a:ext uri="{FF2B5EF4-FFF2-40B4-BE49-F238E27FC236}">
                <a16:creationId xmlns:a16="http://schemas.microsoft.com/office/drawing/2014/main" id="{B130DA06-142D-BA46-8A59-3579143D5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403809-C320-C74C-8C55-06E518DC7DA4}"/>
              </a:ext>
            </a:extLst>
          </p:cNvPr>
          <p:cNvSpPr>
            <a:spLocks noGrp="1"/>
          </p:cNvSpPr>
          <p:nvPr>
            <p:ph type="sldNum" sz="quarter" idx="12"/>
          </p:nvPr>
        </p:nvSpPr>
        <p:spPr/>
        <p:txBody>
          <a:bodyPr/>
          <a:lstStyle/>
          <a:p>
            <a:fld id="{A777EE02-8EEC-1446-8E5E-B1A5AE82A811}" type="slidenum">
              <a:rPr lang="en-US" smtClean="0"/>
              <a:t>‹#›</a:t>
            </a:fld>
            <a:endParaRPr lang="en-US"/>
          </a:p>
        </p:txBody>
      </p:sp>
    </p:spTree>
    <p:extLst>
      <p:ext uri="{BB962C8B-B14F-4D97-AF65-F5344CB8AC3E}">
        <p14:creationId xmlns:p14="http://schemas.microsoft.com/office/powerpoint/2010/main" val="667421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9ECA3-8E1A-9544-8BCE-8EAB4B7FA5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8C0FE9-BB33-4E43-9D61-F3BA93169D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DA5E61-7F82-A74A-A0B7-F52F05339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AAC6E-80C8-0741-BC7F-16F70CB0DE89}"/>
              </a:ext>
            </a:extLst>
          </p:cNvPr>
          <p:cNvSpPr>
            <a:spLocks noGrp="1"/>
          </p:cNvSpPr>
          <p:nvPr>
            <p:ph type="dt" sz="half" idx="10"/>
          </p:nvPr>
        </p:nvSpPr>
        <p:spPr/>
        <p:txBody>
          <a:bodyPr/>
          <a:lstStyle/>
          <a:p>
            <a:fld id="{D16A00A4-FD98-C747-838B-8A656A5EC75E}" type="datetimeFigureOut">
              <a:rPr lang="en-US" smtClean="0"/>
              <a:t>6/27/2023</a:t>
            </a:fld>
            <a:endParaRPr lang="en-US"/>
          </a:p>
        </p:txBody>
      </p:sp>
      <p:sp>
        <p:nvSpPr>
          <p:cNvPr id="6" name="Footer Placeholder 5">
            <a:extLst>
              <a:ext uri="{FF2B5EF4-FFF2-40B4-BE49-F238E27FC236}">
                <a16:creationId xmlns:a16="http://schemas.microsoft.com/office/drawing/2014/main" id="{8133F730-EF6A-C64B-A239-3DDAED5612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6A4D6D-6F25-684C-B238-77975844E73A}"/>
              </a:ext>
            </a:extLst>
          </p:cNvPr>
          <p:cNvSpPr>
            <a:spLocks noGrp="1"/>
          </p:cNvSpPr>
          <p:nvPr>
            <p:ph type="sldNum" sz="quarter" idx="12"/>
          </p:nvPr>
        </p:nvSpPr>
        <p:spPr/>
        <p:txBody>
          <a:bodyPr/>
          <a:lstStyle/>
          <a:p>
            <a:fld id="{A777EE02-8EEC-1446-8E5E-B1A5AE82A811}" type="slidenum">
              <a:rPr lang="en-US" smtClean="0"/>
              <a:t>‹#›</a:t>
            </a:fld>
            <a:endParaRPr lang="en-US"/>
          </a:p>
        </p:txBody>
      </p:sp>
    </p:spTree>
    <p:extLst>
      <p:ext uri="{BB962C8B-B14F-4D97-AF65-F5344CB8AC3E}">
        <p14:creationId xmlns:p14="http://schemas.microsoft.com/office/powerpoint/2010/main" val="1760480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D3D256-EBED-B04B-AEAF-61985B0887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867526AB-BA30-504B-8AC7-8577C8BB3C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DF00D5-381A-514F-AEFA-FB80160D68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6A00A4-FD98-C747-838B-8A656A5EC75E}" type="datetimeFigureOut">
              <a:rPr lang="en-US" smtClean="0"/>
              <a:t>6/27/2023</a:t>
            </a:fld>
            <a:endParaRPr lang="en-US"/>
          </a:p>
        </p:txBody>
      </p:sp>
      <p:sp>
        <p:nvSpPr>
          <p:cNvPr id="5" name="Footer Placeholder 4">
            <a:extLst>
              <a:ext uri="{FF2B5EF4-FFF2-40B4-BE49-F238E27FC236}">
                <a16:creationId xmlns:a16="http://schemas.microsoft.com/office/drawing/2014/main" id="{B60A385E-FFC5-6646-969E-6E086C844C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9B24E4-EB3C-6247-AA0C-3677F765F8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7EE02-8EEC-1446-8E5E-B1A5AE82A811}" type="slidenum">
              <a:rPr lang="en-US" smtClean="0"/>
              <a:t>‹#›</a:t>
            </a:fld>
            <a:endParaRPr lang="en-US"/>
          </a:p>
        </p:txBody>
      </p:sp>
    </p:spTree>
    <p:extLst>
      <p:ext uri="{BB962C8B-B14F-4D97-AF65-F5344CB8AC3E}">
        <p14:creationId xmlns:p14="http://schemas.microsoft.com/office/powerpoint/2010/main" val="745235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0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48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spc="1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mwrd.org/sites/default/files/documents/RFI_0.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hyperlink" Target="https://mwrd.org/watershed-management-ordinance-inform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57A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B6F8-106D-F642-A8DA-1C7242A36D1C}"/>
              </a:ext>
            </a:extLst>
          </p:cNvPr>
          <p:cNvSpPr>
            <a:spLocks noGrp="1"/>
          </p:cNvSpPr>
          <p:nvPr>
            <p:ph type="ctrTitle"/>
          </p:nvPr>
        </p:nvSpPr>
        <p:spPr>
          <a:xfrm>
            <a:off x="513150" y="2026509"/>
            <a:ext cx="10855068" cy="3378522"/>
          </a:xfrm>
        </p:spPr>
        <p:txBody>
          <a:bodyPr/>
          <a:lstStyle/>
          <a:p>
            <a:pPr algn="l"/>
            <a:r>
              <a:rPr lang="en-US" sz="8000" dirty="0">
                <a:solidFill>
                  <a:schemeClr val="bg1"/>
                </a:solidFill>
              </a:rPr>
              <a:t>Ensuring WMO Construction Compliance</a:t>
            </a:r>
          </a:p>
        </p:txBody>
      </p:sp>
      <p:sp>
        <p:nvSpPr>
          <p:cNvPr id="3" name="Subtitle 2">
            <a:extLst>
              <a:ext uri="{FF2B5EF4-FFF2-40B4-BE49-F238E27FC236}">
                <a16:creationId xmlns:a16="http://schemas.microsoft.com/office/drawing/2014/main" id="{B96ED7CA-8C21-354F-B6D2-F3837A6FFB01}"/>
              </a:ext>
            </a:extLst>
          </p:cNvPr>
          <p:cNvSpPr>
            <a:spLocks noGrp="1"/>
          </p:cNvSpPr>
          <p:nvPr>
            <p:ph type="subTitle" idx="1"/>
          </p:nvPr>
        </p:nvSpPr>
        <p:spPr>
          <a:xfrm>
            <a:off x="513150" y="5864327"/>
            <a:ext cx="10855068" cy="603379"/>
          </a:xfrm>
        </p:spPr>
        <p:txBody>
          <a:bodyPr>
            <a:normAutofit/>
          </a:bodyPr>
          <a:lstStyle/>
          <a:p>
            <a:pPr algn="l"/>
            <a:r>
              <a:rPr lang="en-US" dirty="0">
                <a:solidFill>
                  <a:schemeClr val="bg2"/>
                </a:solidFill>
              </a:rPr>
              <a:t>MWRD Local Sewers Section</a:t>
            </a:r>
          </a:p>
        </p:txBody>
      </p:sp>
      <p:pic>
        <p:nvPicPr>
          <p:cNvPr id="5" name="Picture 4">
            <a:extLst>
              <a:ext uri="{FF2B5EF4-FFF2-40B4-BE49-F238E27FC236}">
                <a16:creationId xmlns:a16="http://schemas.microsoft.com/office/drawing/2014/main" id="{B404932F-9DDC-CB40-8A92-E2AB40C8819E}"/>
              </a:ext>
            </a:extLst>
          </p:cNvPr>
          <p:cNvPicPr>
            <a:picLocks noChangeAspect="1"/>
          </p:cNvPicPr>
          <p:nvPr/>
        </p:nvPicPr>
        <p:blipFill>
          <a:blip r:embed="rId3"/>
          <a:stretch>
            <a:fillRect/>
          </a:stretch>
        </p:blipFill>
        <p:spPr>
          <a:xfrm>
            <a:off x="476078" y="481915"/>
            <a:ext cx="2565400" cy="914400"/>
          </a:xfrm>
          <a:prstGeom prst="rect">
            <a:avLst/>
          </a:prstGeom>
        </p:spPr>
      </p:pic>
      <p:cxnSp>
        <p:nvCxnSpPr>
          <p:cNvPr id="7" name="Straight Connector 6">
            <a:extLst>
              <a:ext uri="{FF2B5EF4-FFF2-40B4-BE49-F238E27FC236}">
                <a16:creationId xmlns:a16="http://schemas.microsoft.com/office/drawing/2014/main" id="{28DF0BC4-47EF-DA49-8992-D4913E328171}"/>
              </a:ext>
            </a:extLst>
          </p:cNvPr>
          <p:cNvCxnSpPr/>
          <p:nvPr/>
        </p:nvCxnSpPr>
        <p:spPr>
          <a:xfrm>
            <a:off x="513149" y="5634679"/>
            <a:ext cx="108550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104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B204A3-DB3F-5D9C-6F7E-816BA61D117B}"/>
              </a:ext>
            </a:extLst>
          </p:cNvPr>
          <p:cNvPicPr>
            <a:picLocks noChangeAspect="1"/>
          </p:cNvPicPr>
          <p:nvPr/>
        </p:nvPicPr>
        <p:blipFill>
          <a:blip r:embed="rId2"/>
          <a:stretch>
            <a:fillRect/>
          </a:stretch>
        </p:blipFill>
        <p:spPr>
          <a:xfrm>
            <a:off x="1312505" y="109635"/>
            <a:ext cx="9269826" cy="6638730"/>
          </a:xfrm>
          <a:prstGeom prst="rect">
            <a:avLst/>
          </a:prstGeom>
        </p:spPr>
      </p:pic>
    </p:spTree>
    <p:extLst>
      <p:ext uri="{BB962C8B-B14F-4D97-AF65-F5344CB8AC3E}">
        <p14:creationId xmlns:p14="http://schemas.microsoft.com/office/powerpoint/2010/main" val="2673551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AFDE85-3B9E-4B4A-9080-966D23B25E4D}"/>
              </a:ext>
            </a:extLst>
          </p:cNvPr>
          <p:cNvSpPr/>
          <p:nvPr/>
        </p:nvSpPr>
        <p:spPr>
          <a:xfrm>
            <a:off x="0" y="0"/>
            <a:ext cx="12192000" cy="1415905"/>
          </a:xfrm>
          <a:prstGeom prst="rect">
            <a:avLst/>
          </a:prstGeom>
          <a:solidFill>
            <a:srgbClr val="035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1783BD-3ED7-B840-8E90-FD73C3FD93BD}"/>
              </a:ext>
            </a:extLst>
          </p:cNvPr>
          <p:cNvPicPr>
            <a:picLocks noChangeAspect="1"/>
          </p:cNvPicPr>
          <p:nvPr/>
        </p:nvPicPr>
        <p:blipFill>
          <a:blip r:embed="rId3"/>
          <a:stretch>
            <a:fillRect/>
          </a:stretch>
        </p:blipFill>
        <p:spPr>
          <a:xfrm>
            <a:off x="300682" y="238395"/>
            <a:ext cx="914400" cy="914400"/>
          </a:xfrm>
          <a:prstGeom prst="rect">
            <a:avLst/>
          </a:prstGeom>
        </p:spPr>
      </p:pic>
      <p:sp>
        <p:nvSpPr>
          <p:cNvPr id="8" name="Subtitle 7">
            <a:extLst>
              <a:ext uri="{FF2B5EF4-FFF2-40B4-BE49-F238E27FC236}">
                <a16:creationId xmlns:a16="http://schemas.microsoft.com/office/drawing/2014/main" id="{63838972-08C7-6D4C-9755-84B0BF4874F8}"/>
              </a:ext>
            </a:extLst>
          </p:cNvPr>
          <p:cNvSpPr>
            <a:spLocks noGrp="1"/>
          </p:cNvSpPr>
          <p:nvPr>
            <p:ph type="subTitle" idx="1"/>
          </p:nvPr>
        </p:nvSpPr>
        <p:spPr>
          <a:xfrm>
            <a:off x="1388076" y="512849"/>
            <a:ext cx="9144000" cy="413908"/>
          </a:xfrm>
          <a:noFill/>
        </p:spPr>
        <p:txBody>
          <a:bodyPr>
            <a:normAutofit lnSpcReduction="10000"/>
          </a:bodyPr>
          <a:lstStyle/>
          <a:p>
            <a:pPr algn="l"/>
            <a:r>
              <a:rPr lang="en-US" dirty="0">
                <a:solidFill>
                  <a:schemeClr val="bg1"/>
                </a:solidFill>
              </a:rPr>
              <a:t>RFI’s (Request for Final Inspection) </a:t>
            </a:r>
          </a:p>
        </p:txBody>
      </p:sp>
      <p:sp>
        <p:nvSpPr>
          <p:cNvPr id="9" name="TextBox 8">
            <a:extLst>
              <a:ext uri="{FF2B5EF4-FFF2-40B4-BE49-F238E27FC236}">
                <a16:creationId xmlns:a16="http://schemas.microsoft.com/office/drawing/2014/main" id="{F6818F36-2EC5-FD40-AA6D-A7FC649D2417}"/>
              </a:ext>
            </a:extLst>
          </p:cNvPr>
          <p:cNvSpPr txBox="1"/>
          <p:nvPr/>
        </p:nvSpPr>
        <p:spPr>
          <a:xfrm>
            <a:off x="465440" y="1915297"/>
            <a:ext cx="10482648" cy="4001095"/>
          </a:xfrm>
          <a:prstGeom prst="rect">
            <a:avLst/>
          </a:prstGeom>
          <a:noFill/>
        </p:spPr>
        <p:txBody>
          <a:bodyPr wrap="square" rtlCol="0">
            <a:spAutoFit/>
          </a:bodyPr>
          <a:lstStyle/>
          <a:p>
            <a:r>
              <a:rPr lang="en-US" sz="2000" b="1" dirty="0">
                <a:solidFill>
                  <a:srgbClr val="0357A3"/>
                </a:solidFill>
                <a:latin typeface="Arial" panose="020B0604020202020204" pitchFamily="34" charset="0"/>
                <a:cs typeface="Arial" panose="020B0604020202020204" pitchFamily="34" charset="0"/>
              </a:rPr>
              <a:t>Can be found online at </a:t>
            </a:r>
            <a:r>
              <a:rPr lang="en-US" sz="2000" b="1" dirty="0">
                <a:solidFill>
                  <a:srgbClr val="0357A3"/>
                </a:solidFill>
                <a:latin typeface="Arial" panose="020B0604020202020204" pitchFamily="34" charset="0"/>
                <a:cs typeface="Arial" panose="020B0604020202020204" pitchFamily="34" charset="0"/>
                <a:hlinkClick r:id="rId4"/>
              </a:rPr>
              <a:t>https://mwrd.org/sites/default/files/documents/RFI_0.pdf</a:t>
            </a:r>
            <a:endParaRPr lang="en-US" sz="2000" b="1" dirty="0">
              <a:solidFill>
                <a:srgbClr val="0357A3"/>
              </a:solidFill>
              <a:latin typeface="Arial" panose="020B0604020202020204" pitchFamily="34" charset="0"/>
              <a:cs typeface="Arial" panose="020B0604020202020204" pitchFamily="34" charset="0"/>
            </a:endParaRPr>
          </a:p>
          <a:p>
            <a:endParaRPr lang="en-US" dirty="0"/>
          </a:p>
          <a:p>
            <a:r>
              <a:rPr lang="en-US" dirty="0"/>
              <a:t>1. P.E. signature and seal required: </a:t>
            </a:r>
          </a:p>
          <a:p>
            <a:pPr marL="800100" lvl="1" indent="-342900">
              <a:buFont typeface="+mj-lt"/>
              <a:buAutoNum type="alphaLcParenR"/>
            </a:pPr>
            <a:r>
              <a:rPr lang="en-US" dirty="0"/>
              <a:t>Inspection Engineer</a:t>
            </a:r>
          </a:p>
          <a:p>
            <a:pPr marL="800100" lvl="1" indent="-342900">
              <a:buFont typeface="+mj-lt"/>
              <a:buAutoNum type="alphaLcParenR"/>
            </a:pPr>
            <a:r>
              <a:rPr lang="en-US" dirty="0"/>
              <a:t>Municipal Engineer (Village)</a:t>
            </a:r>
          </a:p>
          <a:p>
            <a:pPr lvl="1"/>
            <a:r>
              <a:rPr lang="en-US" dirty="0"/>
              <a:t> </a:t>
            </a:r>
          </a:p>
          <a:p>
            <a:r>
              <a:rPr lang="en-US" dirty="0"/>
              <a:t>2.  Signatures required </a:t>
            </a:r>
          </a:p>
          <a:p>
            <a:pPr marL="800100" lvl="1" indent="-342900">
              <a:buFont typeface="+mj-lt"/>
              <a:buAutoNum type="alphaLcParenR"/>
            </a:pPr>
            <a:r>
              <a:rPr lang="en-US" dirty="0"/>
              <a:t>Permittee  </a:t>
            </a:r>
          </a:p>
          <a:p>
            <a:pPr marL="800100" lvl="1" indent="-342900">
              <a:buFont typeface="+mj-lt"/>
              <a:buAutoNum type="alphaLcParenR"/>
            </a:pPr>
            <a:r>
              <a:rPr lang="en-US" dirty="0"/>
              <a:t>General Contractor and owner (Co-Permittee) </a:t>
            </a:r>
          </a:p>
          <a:p>
            <a:pPr lvl="1"/>
            <a:endParaRPr lang="en-US" dirty="0"/>
          </a:p>
          <a:p>
            <a:r>
              <a:rPr lang="en-US" dirty="0"/>
              <a:t>3. Multiple RFI’s for some projects (more than one Permittee) </a:t>
            </a:r>
          </a:p>
          <a:p>
            <a:pPr marL="800100" lvl="1" indent="-342900">
              <a:buFont typeface="+mj-lt"/>
              <a:buAutoNum type="alphaLcParenR"/>
            </a:pPr>
            <a:r>
              <a:rPr lang="en-US" dirty="0"/>
              <a:t>Receiving sewer owned by another entity </a:t>
            </a:r>
          </a:p>
          <a:p>
            <a:pPr marL="800100" lvl="1" indent="-342900">
              <a:buFont typeface="+mj-lt"/>
              <a:buAutoNum type="alphaLcParenR"/>
            </a:pPr>
            <a:r>
              <a:rPr lang="en-US" dirty="0"/>
              <a:t>Project on border between multiple Villages   </a:t>
            </a:r>
          </a:p>
          <a:p>
            <a:pPr marL="800100" lvl="1" indent="-342900">
              <a:buFont typeface="+mj-lt"/>
              <a:buAutoNum type="alphaLcParenR"/>
            </a:pPr>
            <a:endParaRPr lang="en-US" dirty="0"/>
          </a:p>
        </p:txBody>
      </p:sp>
    </p:spTree>
    <p:extLst>
      <p:ext uri="{BB962C8B-B14F-4D97-AF65-F5344CB8AC3E}">
        <p14:creationId xmlns:p14="http://schemas.microsoft.com/office/powerpoint/2010/main" val="1932754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466FAE6-6F6B-76F8-E78F-8E766D36900A}"/>
              </a:ext>
            </a:extLst>
          </p:cNvPr>
          <p:cNvPicPr>
            <a:picLocks noChangeAspect="1"/>
          </p:cNvPicPr>
          <p:nvPr/>
        </p:nvPicPr>
        <p:blipFill>
          <a:blip r:embed="rId2"/>
          <a:stretch>
            <a:fillRect/>
          </a:stretch>
        </p:blipFill>
        <p:spPr>
          <a:xfrm>
            <a:off x="1125074" y="643466"/>
            <a:ext cx="4331502" cy="5571066"/>
          </a:xfrm>
          <a:prstGeom prst="rect">
            <a:avLst/>
          </a:prstGeom>
        </p:spPr>
      </p:pic>
      <p:cxnSp>
        <p:nvCxnSpPr>
          <p:cNvPr id="18" name="Straight Connector 1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94ADA06-862E-AA29-C4F6-E06FF4BB7FAB}"/>
              </a:ext>
            </a:extLst>
          </p:cNvPr>
          <p:cNvPicPr>
            <a:picLocks noChangeAspect="1"/>
          </p:cNvPicPr>
          <p:nvPr/>
        </p:nvPicPr>
        <p:blipFill>
          <a:blip r:embed="rId3"/>
          <a:stretch>
            <a:fillRect/>
          </a:stretch>
        </p:blipFill>
        <p:spPr>
          <a:xfrm>
            <a:off x="6742387" y="643467"/>
            <a:ext cx="4317575" cy="5571066"/>
          </a:xfrm>
          <a:prstGeom prst="rect">
            <a:avLst/>
          </a:prstGeom>
        </p:spPr>
      </p:pic>
    </p:spTree>
    <p:extLst>
      <p:ext uri="{BB962C8B-B14F-4D97-AF65-F5344CB8AC3E}">
        <p14:creationId xmlns:p14="http://schemas.microsoft.com/office/powerpoint/2010/main" val="1094346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AFDE85-3B9E-4B4A-9080-966D23B25E4D}"/>
              </a:ext>
            </a:extLst>
          </p:cNvPr>
          <p:cNvSpPr/>
          <p:nvPr/>
        </p:nvSpPr>
        <p:spPr>
          <a:xfrm>
            <a:off x="0" y="0"/>
            <a:ext cx="12192000" cy="1415905"/>
          </a:xfrm>
          <a:prstGeom prst="rect">
            <a:avLst/>
          </a:prstGeom>
          <a:solidFill>
            <a:srgbClr val="035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1783BD-3ED7-B840-8E90-FD73C3FD93BD}"/>
              </a:ext>
            </a:extLst>
          </p:cNvPr>
          <p:cNvPicPr>
            <a:picLocks noChangeAspect="1"/>
          </p:cNvPicPr>
          <p:nvPr/>
        </p:nvPicPr>
        <p:blipFill>
          <a:blip r:embed="rId3"/>
          <a:stretch>
            <a:fillRect/>
          </a:stretch>
        </p:blipFill>
        <p:spPr>
          <a:xfrm>
            <a:off x="300682" y="238395"/>
            <a:ext cx="914400" cy="914400"/>
          </a:xfrm>
          <a:prstGeom prst="rect">
            <a:avLst/>
          </a:prstGeom>
        </p:spPr>
      </p:pic>
      <p:sp>
        <p:nvSpPr>
          <p:cNvPr id="8" name="Subtitle 7">
            <a:extLst>
              <a:ext uri="{FF2B5EF4-FFF2-40B4-BE49-F238E27FC236}">
                <a16:creationId xmlns:a16="http://schemas.microsoft.com/office/drawing/2014/main" id="{63838972-08C7-6D4C-9755-84B0BF4874F8}"/>
              </a:ext>
            </a:extLst>
          </p:cNvPr>
          <p:cNvSpPr>
            <a:spLocks noGrp="1"/>
          </p:cNvSpPr>
          <p:nvPr>
            <p:ph type="subTitle" idx="1"/>
          </p:nvPr>
        </p:nvSpPr>
        <p:spPr>
          <a:xfrm>
            <a:off x="1388076" y="512849"/>
            <a:ext cx="9144000" cy="413908"/>
          </a:xfrm>
          <a:noFill/>
        </p:spPr>
        <p:txBody>
          <a:bodyPr>
            <a:normAutofit lnSpcReduction="10000"/>
          </a:bodyPr>
          <a:lstStyle/>
          <a:p>
            <a:pPr algn="l"/>
            <a:r>
              <a:rPr lang="en-US" dirty="0">
                <a:solidFill>
                  <a:schemeClr val="bg1"/>
                </a:solidFill>
              </a:rPr>
              <a:t>Record Drawings</a:t>
            </a:r>
          </a:p>
        </p:txBody>
      </p:sp>
      <p:sp>
        <p:nvSpPr>
          <p:cNvPr id="9" name="TextBox 8">
            <a:extLst>
              <a:ext uri="{FF2B5EF4-FFF2-40B4-BE49-F238E27FC236}">
                <a16:creationId xmlns:a16="http://schemas.microsoft.com/office/drawing/2014/main" id="{F6818F36-2EC5-FD40-AA6D-A7FC649D2417}"/>
              </a:ext>
            </a:extLst>
          </p:cNvPr>
          <p:cNvSpPr txBox="1"/>
          <p:nvPr/>
        </p:nvSpPr>
        <p:spPr>
          <a:xfrm>
            <a:off x="465440" y="1915297"/>
            <a:ext cx="10482648" cy="3754874"/>
          </a:xfrm>
          <a:prstGeom prst="rect">
            <a:avLst/>
          </a:prstGeom>
          <a:noFill/>
        </p:spPr>
        <p:txBody>
          <a:bodyPr wrap="square" rtlCol="0">
            <a:spAutoFit/>
          </a:bodyPr>
          <a:lstStyle/>
          <a:p>
            <a:r>
              <a:rPr lang="en-US" sz="2000" b="1" dirty="0">
                <a:solidFill>
                  <a:srgbClr val="0357A3"/>
                </a:solidFill>
                <a:latin typeface="Arial" panose="020B0604020202020204" pitchFamily="34" charset="0"/>
                <a:cs typeface="Arial" panose="020B0604020202020204" pitchFamily="34" charset="0"/>
              </a:rPr>
              <a:t>We review and approve Record Drawings (document field changes) </a:t>
            </a:r>
          </a:p>
          <a:p>
            <a:r>
              <a:rPr lang="en-US" sz="2000" b="1" dirty="0">
                <a:solidFill>
                  <a:srgbClr val="0357A3"/>
                </a:solidFill>
                <a:latin typeface="Arial" panose="020B0604020202020204" pitchFamily="34" charset="0"/>
                <a:cs typeface="Arial" panose="020B0604020202020204" pitchFamily="34" charset="0"/>
              </a:rPr>
              <a:t>  </a:t>
            </a:r>
            <a:endParaRPr lang="en-US" dirty="0"/>
          </a:p>
          <a:p>
            <a:r>
              <a:rPr lang="en-US" dirty="0"/>
              <a:t>1. Record Drawings must be signed and sealed by a PE or PLS:    </a:t>
            </a:r>
          </a:p>
          <a:p>
            <a:r>
              <a:rPr lang="en-US" dirty="0"/>
              <a:t> </a:t>
            </a:r>
          </a:p>
          <a:p>
            <a:r>
              <a:rPr lang="en-US" dirty="0"/>
              <a:t>2. Sewer  </a:t>
            </a:r>
          </a:p>
          <a:p>
            <a:pPr marL="800100" lvl="1" indent="-342900">
              <a:buFont typeface="+mj-lt"/>
              <a:buAutoNum type="alphaLcParenR"/>
            </a:pPr>
            <a:r>
              <a:rPr lang="en-US" dirty="0"/>
              <a:t>Rim, inverts, pipe diameter, slope (utility plan) </a:t>
            </a:r>
          </a:p>
          <a:p>
            <a:pPr lvl="1"/>
            <a:endParaRPr lang="en-US" dirty="0"/>
          </a:p>
          <a:p>
            <a:r>
              <a:rPr lang="en-US" dirty="0"/>
              <a:t>3. Stormwater management facilities </a:t>
            </a:r>
          </a:p>
          <a:p>
            <a:pPr marL="800100" lvl="1" indent="-342900">
              <a:buFont typeface="+mj-lt"/>
              <a:buAutoNum type="alphaLcParenR"/>
            </a:pPr>
            <a:r>
              <a:rPr lang="en-US" dirty="0"/>
              <a:t>Grading plan </a:t>
            </a:r>
          </a:p>
          <a:p>
            <a:pPr marL="800100" lvl="1" indent="-342900">
              <a:buFont typeface="+mj-lt"/>
              <a:buAutoNum type="alphaLcParenR"/>
            </a:pPr>
            <a:r>
              <a:rPr lang="en-US" dirty="0"/>
              <a:t>Restrictor and overflow elevations</a:t>
            </a:r>
          </a:p>
          <a:p>
            <a:pPr marL="800100" lvl="1" indent="-342900">
              <a:buFont typeface="+mj-lt"/>
              <a:buAutoNum type="alphaLcParenR"/>
            </a:pPr>
            <a:r>
              <a:rPr lang="en-US" dirty="0"/>
              <a:t>Engineer must include calculations to document As-Built volume of detention and volume control and compensatory storage</a:t>
            </a:r>
          </a:p>
          <a:p>
            <a:pPr lvl="1"/>
            <a:endParaRPr lang="en-US" dirty="0"/>
          </a:p>
        </p:txBody>
      </p:sp>
    </p:spTree>
    <p:extLst>
      <p:ext uri="{BB962C8B-B14F-4D97-AF65-F5344CB8AC3E}">
        <p14:creationId xmlns:p14="http://schemas.microsoft.com/office/powerpoint/2010/main" val="1847280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AFDE85-3B9E-4B4A-9080-966D23B25E4D}"/>
              </a:ext>
            </a:extLst>
          </p:cNvPr>
          <p:cNvSpPr/>
          <p:nvPr/>
        </p:nvSpPr>
        <p:spPr>
          <a:xfrm>
            <a:off x="0" y="0"/>
            <a:ext cx="12192000" cy="1415905"/>
          </a:xfrm>
          <a:prstGeom prst="rect">
            <a:avLst/>
          </a:prstGeom>
          <a:solidFill>
            <a:srgbClr val="035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1783BD-3ED7-B840-8E90-FD73C3FD93BD}"/>
              </a:ext>
            </a:extLst>
          </p:cNvPr>
          <p:cNvPicPr>
            <a:picLocks noChangeAspect="1"/>
          </p:cNvPicPr>
          <p:nvPr/>
        </p:nvPicPr>
        <p:blipFill>
          <a:blip r:embed="rId3"/>
          <a:stretch>
            <a:fillRect/>
          </a:stretch>
        </p:blipFill>
        <p:spPr>
          <a:xfrm>
            <a:off x="300682" y="238395"/>
            <a:ext cx="914400" cy="914400"/>
          </a:xfrm>
          <a:prstGeom prst="rect">
            <a:avLst/>
          </a:prstGeom>
        </p:spPr>
      </p:pic>
      <p:sp>
        <p:nvSpPr>
          <p:cNvPr id="8" name="Subtitle 7">
            <a:extLst>
              <a:ext uri="{FF2B5EF4-FFF2-40B4-BE49-F238E27FC236}">
                <a16:creationId xmlns:a16="http://schemas.microsoft.com/office/drawing/2014/main" id="{63838972-08C7-6D4C-9755-84B0BF4874F8}"/>
              </a:ext>
            </a:extLst>
          </p:cNvPr>
          <p:cNvSpPr>
            <a:spLocks noGrp="1"/>
          </p:cNvSpPr>
          <p:nvPr>
            <p:ph type="subTitle" idx="1"/>
          </p:nvPr>
        </p:nvSpPr>
        <p:spPr>
          <a:xfrm>
            <a:off x="1388076" y="512849"/>
            <a:ext cx="9144000" cy="413908"/>
          </a:xfrm>
          <a:noFill/>
        </p:spPr>
        <p:txBody>
          <a:bodyPr>
            <a:normAutofit lnSpcReduction="10000"/>
          </a:bodyPr>
          <a:lstStyle/>
          <a:p>
            <a:pPr algn="l"/>
            <a:r>
              <a:rPr lang="en-US" dirty="0">
                <a:solidFill>
                  <a:schemeClr val="bg1"/>
                </a:solidFill>
              </a:rPr>
              <a:t>Recording Schedule R </a:t>
            </a:r>
          </a:p>
        </p:txBody>
      </p:sp>
      <p:sp>
        <p:nvSpPr>
          <p:cNvPr id="9" name="TextBox 8">
            <a:extLst>
              <a:ext uri="{FF2B5EF4-FFF2-40B4-BE49-F238E27FC236}">
                <a16:creationId xmlns:a16="http://schemas.microsoft.com/office/drawing/2014/main" id="{F6818F36-2EC5-FD40-AA6D-A7FC649D2417}"/>
              </a:ext>
            </a:extLst>
          </p:cNvPr>
          <p:cNvSpPr txBox="1"/>
          <p:nvPr/>
        </p:nvSpPr>
        <p:spPr>
          <a:xfrm>
            <a:off x="465440" y="1915297"/>
            <a:ext cx="10482648" cy="2616101"/>
          </a:xfrm>
          <a:prstGeom prst="rect">
            <a:avLst/>
          </a:prstGeom>
          <a:noFill/>
        </p:spPr>
        <p:txBody>
          <a:bodyPr wrap="square" rtlCol="0">
            <a:spAutoFit/>
          </a:bodyPr>
          <a:lstStyle/>
          <a:p>
            <a:r>
              <a:rPr lang="en-US" sz="2000" b="1" dirty="0">
                <a:solidFill>
                  <a:srgbClr val="0357A3"/>
                </a:solidFill>
                <a:latin typeface="Arial" panose="020B0604020202020204" pitchFamily="34" charset="0"/>
                <a:cs typeface="Arial" panose="020B0604020202020204" pitchFamily="34" charset="0"/>
              </a:rPr>
              <a:t>Recorded copy must be submitted to the MWRD   </a:t>
            </a:r>
          </a:p>
          <a:p>
            <a:endParaRPr lang="en-US" dirty="0"/>
          </a:p>
          <a:p>
            <a:r>
              <a:rPr lang="en-US" dirty="0"/>
              <a:t>1. Recorded with the Cook County Recorder of Deeds against the PINs upon project completion    </a:t>
            </a:r>
          </a:p>
          <a:p>
            <a:r>
              <a:rPr lang="en-US" dirty="0"/>
              <a:t> </a:t>
            </a:r>
          </a:p>
          <a:p>
            <a:r>
              <a:rPr lang="en-US" dirty="0"/>
              <a:t>2. Provides notice of obligation to property owners that WMO permitted items shall be maintained</a:t>
            </a:r>
          </a:p>
          <a:p>
            <a:pPr lvl="1"/>
            <a:endParaRPr lang="en-US" dirty="0"/>
          </a:p>
          <a:p>
            <a:r>
              <a:rPr lang="en-US" dirty="0"/>
              <a:t>3. Return of $500 recordation fee deposit </a:t>
            </a:r>
          </a:p>
          <a:p>
            <a:endParaRPr lang="en-US" dirty="0"/>
          </a:p>
          <a:p>
            <a:r>
              <a:rPr lang="en-US" dirty="0"/>
              <a:t>4. Not required for municipal or ROW projects </a:t>
            </a:r>
          </a:p>
        </p:txBody>
      </p:sp>
    </p:spTree>
    <p:extLst>
      <p:ext uri="{BB962C8B-B14F-4D97-AF65-F5344CB8AC3E}">
        <p14:creationId xmlns:p14="http://schemas.microsoft.com/office/powerpoint/2010/main" val="3107932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8989F59-20F0-8290-FB77-4ABFDEBE6322}"/>
              </a:ext>
            </a:extLst>
          </p:cNvPr>
          <p:cNvPicPr>
            <a:picLocks noChangeAspect="1"/>
          </p:cNvPicPr>
          <p:nvPr/>
        </p:nvPicPr>
        <p:blipFill>
          <a:blip r:embed="rId2"/>
          <a:stretch>
            <a:fillRect/>
          </a:stretch>
        </p:blipFill>
        <p:spPr>
          <a:xfrm>
            <a:off x="6916595" y="643467"/>
            <a:ext cx="4311681" cy="5457825"/>
          </a:xfrm>
          <a:prstGeom prst="rect">
            <a:avLst/>
          </a:prstGeom>
        </p:spPr>
      </p:pic>
      <p:cxnSp>
        <p:nvCxnSpPr>
          <p:cNvPr id="36" name="Straight Connector 3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0D49C5D-7FA0-08B4-D846-AF805AA6F6EA}"/>
              </a:ext>
            </a:extLst>
          </p:cNvPr>
          <p:cNvPicPr>
            <a:picLocks noChangeAspect="1"/>
          </p:cNvPicPr>
          <p:nvPr/>
        </p:nvPicPr>
        <p:blipFill>
          <a:blip r:embed="rId3"/>
          <a:stretch>
            <a:fillRect/>
          </a:stretch>
        </p:blipFill>
        <p:spPr>
          <a:xfrm>
            <a:off x="963724" y="643467"/>
            <a:ext cx="4270747" cy="5457825"/>
          </a:xfrm>
          <a:prstGeom prst="rect">
            <a:avLst/>
          </a:prstGeom>
        </p:spPr>
      </p:pic>
    </p:spTree>
    <p:extLst>
      <p:ext uri="{BB962C8B-B14F-4D97-AF65-F5344CB8AC3E}">
        <p14:creationId xmlns:p14="http://schemas.microsoft.com/office/powerpoint/2010/main" val="3110882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AFDE85-3B9E-4B4A-9080-966D23B25E4D}"/>
              </a:ext>
            </a:extLst>
          </p:cNvPr>
          <p:cNvSpPr/>
          <p:nvPr/>
        </p:nvSpPr>
        <p:spPr>
          <a:xfrm>
            <a:off x="0" y="0"/>
            <a:ext cx="12192000" cy="1415905"/>
          </a:xfrm>
          <a:prstGeom prst="rect">
            <a:avLst/>
          </a:prstGeom>
          <a:solidFill>
            <a:srgbClr val="035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1783BD-3ED7-B840-8E90-FD73C3FD93BD}"/>
              </a:ext>
            </a:extLst>
          </p:cNvPr>
          <p:cNvPicPr>
            <a:picLocks noChangeAspect="1"/>
          </p:cNvPicPr>
          <p:nvPr/>
        </p:nvPicPr>
        <p:blipFill>
          <a:blip r:embed="rId3"/>
          <a:stretch>
            <a:fillRect/>
          </a:stretch>
        </p:blipFill>
        <p:spPr>
          <a:xfrm>
            <a:off x="300682" y="238395"/>
            <a:ext cx="914400" cy="914400"/>
          </a:xfrm>
          <a:prstGeom prst="rect">
            <a:avLst/>
          </a:prstGeom>
        </p:spPr>
      </p:pic>
      <p:sp>
        <p:nvSpPr>
          <p:cNvPr id="8" name="Subtitle 7">
            <a:extLst>
              <a:ext uri="{FF2B5EF4-FFF2-40B4-BE49-F238E27FC236}">
                <a16:creationId xmlns:a16="http://schemas.microsoft.com/office/drawing/2014/main" id="{63838972-08C7-6D4C-9755-84B0BF4874F8}"/>
              </a:ext>
            </a:extLst>
          </p:cNvPr>
          <p:cNvSpPr>
            <a:spLocks noGrp="1"/>
          </p:cNvSpPr>
          <p:nvPr>
            <p:ph type="subTitle" idx="1"/>
          </p:nvPr>
        </p:nvSpPr>
        <p:spPr>
          <a:xfrm>
            <a:off x="1388076" y="512849"/>
            <a:ext cx="9144000" cy="413908"/>
          </a:xfrm>
          <a:noFill/>
        </p:spPr>
        <p:txBody>
          <a:bodyPr>
            <a:normAutofit lnSpcReduction="10000"/>
          </a:bodyPr>
          <a:lstStyle/>
          <a:p>
            <a:pPr algn="l"/>
            <a:r>
              <a:rPr lang="en-US" dirty="0">
                <a:solidFill>
                  <a:schemeClr val="bg1"/>
                </a:solidFill>
              </a:rPr>
              <a:t>Final Inspection </a:t>
            </a:r>
          </a:p>
        </p:txBody>
      </p:sp>
      <p:sp>
        <p:nvSpPr>
          <p:cNvPr id="9" name="TextBox 8">
            <a:extLst>
              <a:ext uri="{FF2B5EF4-FFF2-40B4-BE49-F238E27FC236}">
                <a16:creationId xmlns:a16="http://schemas.microsoft.com/office/drawing/2014/main" id="{F6818F36-2EC5-FD40-AA6D-A7FC649D2417}"/>
              </a:ext>
            </a:extLst>
          </p:cNvPr>
          <p:cNvSpPr txBox="1"/>
          <p:nvPr/>
        </p:nvSpPr>
        <p:spPr>
          <a:xfrm>
            <a:off x="465440" y="1915297"/>
            <a:ext cx="10482648" cy="4832092"/>
          </a:xfrm>
          <a:prstGeom prst="rect">
            <a:avLst/>
          </a:prstGeom>
          <a:noFill/>
        </p:spPr>
        <p:txBody>
          <a:bodyPr wrap="square" rtlCol="0">
            <a:spAutoFit/>
          </a:bodyPr>
          <a:lstStyle/>
          <a:p>
            <a:r>
              <a:rPr lang="en-US" sz="2000" b="1" dirty="0">
                <a:solidFill>
                  <a:srgbClr val="0357A3"/>
                </a:solidFill>
                <a:latin typeface="Arial" panose="020B0604020202020204" pitchFamily="34" charset="0"/>
                <a:cs typeface="Arial" panose="020B0604020202020204" pitchFamily="34" charset="0"/>
              </a:rPr>
              <a:t>Occurs at completion of project, prior to occupancy</a:t>
            </a:r>
          </a:p>
          <a:p>
            <a:endParaRPr lang="en-US" dirty="0"/>
          </a:p>
          <a:p>
            <a:pPr marL="342900" indent="-342900">
              <a:buAutoNum type="arabicPeriod"/>
            </a:pPr>
            <a:r>
              <a:rPr lang="en-US" dirty="0"/>
              <a:t>All required documentation must be submitted prior to scheduling Final Inspection  		</a:t>
            </a:r>
          </a:p>
          <a:p>
            <a:pPr marL="800100" lvl="1" indent="-342900">
              <a:buFont typeface="+mj-lt"/>
              <a:buAutoNum type="alphaLcParenR"/>
            </a:pPr>
            <a:r>
              <a:rPr lang="en-US" dirty="0"/>
              <a:t>RFI, Record Drawings, Recorded Schedule R</a:t>
            </a:r>
          </a:p>
          <a:p>
            <a:pPr lvl="1"/>
            <a:endParaRPr lang="en-US" dirty="0"/>
          </a:p>
          <a:p>
            <a:r>
              <a:rPr lang="en-US" dirty="0"/>
              <a:t>2. Do not place the sewer into service prior to the Final Inspection (infiltration testing results) </a:t>
            </a:r>
          </a:p>
          <a:p>
            <a:endParaRPr lang="en-US" dirty="0"/>
          </a:p>
          <a:p>
            <a:r>
              <a:rPr lang="en-US" dirty="0"/>
              <a:t>3. Municipal employee and contractor shall be present</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dirty="0">
                <a:solidFill>
                  <a:srgbClr val="000000"/>
                </a:solidFill>
                <a:latin typeface="Arial" panose="020B0604020202020204"/>
              </a:rPr>
              <a:t>Contractor shall open structures or provide lane closure if necessary </a:t>
            </a:r>
            <a:r>
              <a:rPr lang="en-US" dirty="0"/>
              <a:t>	 		</a:t>
            </a:r>
          </a:p>
          <a:p>
            <a:pPr lvl="1"/>
            <a:endParaRPr lang="en-US" dirty="0"/>
          </a:p>
          <a:p>
            <a:r>
              <a:rPr lang="en-US" dirty="0"/>
              <a:t>4. MWRD Testing Certificate</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dirty="0"/>
              <a:t> </a:t>
            </a:r>
            <a:r>
              <a:rPr lang="en-US" dirty="0">
                <a:solidFill>
                  <a:srgbClr val="000000"/>
                </a:solidFill>
                <a:latin typeface="Arial" panose="020B0604020202020204"/>
              </a:rPr>
              <a:t>Signed by all in attendance of Final Inspection (typically municipal employee, MWRD inspector and contractor) </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dirty="0">
                <a:solidFill>
                  <a:srgbClr val="000000"/>
                </a:solidFill>
                <a:latin typeface="Arial" panose="020B0604020202020204"/>
              </a:rPr>
              <a:t>“Released” if the project passes inspection </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dirty="0">
                <a:solidFill>
                  <a:srgbClr val="000000"/>
                </a:solidFill>
                <a:latin typeface="Arial" panose="020B0604020202020204"/>
              </a:rPr>
              <a:t>Shall be required for Village to grant Certificate of Occupancy </a:t>
            </a:r>
            <a:endParaRPr lang="en-US" dirty="0"/>
          </a:p>
          <a:p>
            <a:endParaRPr lang="en-US" dirty="0"/>
          </a:p>
          <a:p>
            <a:endParaRPr lang="en-US" dirty="0"/>
          </a:p>
        </p:txBody>
      </p:sp>
    </p:spTree>
    <p:extLst>
      <p:ext uri="{BB962C8B-B14F-4D97-AF65-F5344CB8AC3E}">
        <p14:creationId xmlns:p14="http://schemas.microsoft.com/office/powerpoint/2010/main" val="2588058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20B6DA5-4917-E0B5-7424-289423CD401E}"/>
              </a:ext>
            </a:extLst>
          </p:cNvPr>
          <p:cNvPicPr>
            <a:picLocks noGrp="1" noChangeAspect="1"/>
          </p:cNvPicPr>
          <p:nvPr>
            <p:ph idx="1"/>
          </p:nvPr>
        </p:nvPicPr>
        <p:blipFill>
          <a:blip r:embed="rId2"/>
          <a:stretch>
            <a:fillRect/>
          </a:stretch>
        </p:blipFill>
        <p:spPr>
          <a:xfrm>
            <a:off x="1201675" y="643466"/>
            <a:ext cx="4178299" cy="5571066"/>
          </a:xfrm>
          <a:prstGeom prst="rect">
            <a:avLst/>
          </a:prstGeom>
        </p:spPr>
      </p:pic>
      <p:cxnSp>
        <p:nvCxnSpPr>
          <p:cNvPr id="23" name="Straight Connector 2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D886CFA-4F0A-82D9-1231-C37615143149}"/>
              </a:ext>
            </a:extLst>
          </p:cNvPr>
          <p:cNvPicPr>
            <a:picLocks noChangeAspect="1"/>
          </p:cNvPicPr>
          <p:nvPr/>
        </p:nvPicPr>
        <p:blipFill>
          <a:blip r:embed="rId3"/>
          <a:stretch>
            <a:fillRect/>
          </a:stretch>
        </p:blipFill>
        <p:spPr>
          <a:xfrm>
            <a:off x="6812025" y="643467"/>
            <a:ext cx="4178299" cy="5571066"/>
          </a:xfrm>
          <a:prstGeom prst="rect">
            <a:avLst/>
          </a:prstGeom>
        </p:spPr>
      </p:pic>
    </p:spTree>
    <p:extLst>
      <p:ext uri="{BB962C8B-B14F-4D97-AF65-F5344CB8AC3E}">
        <p14:creationId xmlns:p14="http://schemas.microsoft.com/office/powerpoint/2010/main" val="1005898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357A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96ED7CA-8C21-354F-B6D2-F3837A6FFB01}"/>
              </a:ext>
            </a:extLst>
          </p:cNvPr>
          <p:cNvSpPr>
            <a:spLocks noGrp="1"/>
          </p:cNvSpPr>
          <p:nvPr>
            <p:ph type="subTitle" idx="1"/>
          </p:nvPr>
        </p:nvSpPr>
        <p:spPr>
          <a:xfrm>
            <a:off x="550220" y="3064476"/>
            <a:ext cx="10855068" cy="2377619"/>
          </a:xfrm>
        </p:spPr>
        <p:txBody>
          <a:bodyPr anchor="b" anchorCtr="0">
            <a:noAutofit/>
          </a:bodyPr>
          <a:lstStyle/>
          <a:p>
            <a:pPr algn="l"/>
            <a:r>
              <a:rPr lang="en-US" sz="4800" dirty="0">
                <a:solidFill>
                  <a:schemeClr val="bg2"/>
                </a:solidFill>
              </a:rPr>
              <a:t>Changes to the plans after permit issuance</a:t>
            </a:r>
          </a:p>
        </p:txBody>
      </p:sp>
      <p:pic>
        <p:nvPicPr>
          <p:cNvPr id="5" name="Picture 4">
            <a:extLst>
              <a:ext uri="{FF2B5EF4-FFF2-40B4-BE49-F238E27FC236}">
                <a16:creationId xmlns:a16="http://schemas.microsoft.com/office/drawing/2014/main" id="{B404932F-9DDC-CB40-8A92-E2AB40C8819E}"/>
              </a:ext>
            </a:extLst>
          </p:cNvPr>
          <p:cNvPicPr>
            <a:picLocks noChangeAspect="1"/>
          </p:cNvPicPr>
          <p:nvPr/>
        </p:nvPicPr>
        <p:blipFill>
          <a:blip r:embed="rId3"/>
          <a:stretch>
            <a:fillRect/>
          </a:stretch>
        </p:blipFill>
        <p:spPr>
          <a:xfrm>
            <a:off x="476078" y="481915"/>
            <a:ext cx="2565400" cy="914400"/>
          </a:xfrm>
          <a:prstGeom prst="rect">
            <a:avLst/>
          </a:prstGeom>
        </p:spPr>
      </p:pic>
    </p:spTree>
    <p:extLst>
      <p:ext uri="{BB962C8B-B14F-4D97-AF65-F5344CB8AC3E}">
        <p14:creationId xmlns:p14="http://schemas.microsoft.com/office/powerpoint/2010/main" val="235476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AFDE85-3B9E-4B4A-9080-966D23B25E4D}"/>
              </a:ext>
            </a:extLst>
          </p:cNvPr>
          <p:cNvSpPr/>
          <p:nvPr/>
        </p:nvSpPr>
        <p:spPr>
          <a:xfrm>
            <a:off x="0" y="0"/>
            <a:ext cx="12192000" cy="1415905"/>
          </a:xfrm>
          <a:prstGeom prst="rect">
            <a:avLst/>
          </a:prstGeom>
          <a:solidFill>
            <a:srgbClr val="035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1783BD-3ED7-B840-8E90-FD73C3FD93BD}"/>
              </a:ext>
            </a:extLst>
          </p:cNvPr>
          <p:cNvPicPr>
            <a:picLocks noChangeAspect="1"/>
          </p:cNvPicPr>
          <p:nvPr/>
        </p:nvPicPr>
        <p:blipFill>
          <a:blip r:embed="rId3"/>
          <a:stretch>
            <a:fillRect/>
          </a:stretch>
        </p:blipFill>
        <p:spPr>
          <a:xfrm>
            <a:off x="300682" y="238395"/>
            <a:ext cx="914400" cy="914400"/>
          </a:xfrm>
          <a:prstGeom prst="rect">
            <a:avLst/>
          </a:prstGeom>
        </p:spPr>
      </p:pic>
      <p:sp>
        <p:nvSpPr>
          <p:cNvPr id="8" name="Subtitle 7">
            <a:extLst>
              <a:ext uri="{FF2B5EF4-FFF2-40B4-BE49-F238E27FC236}">
                <a16:creationId xmlns:a16="http://schemas.microsoft.com/office/drawing/2014/main" id="{63838972-08C7-6D4C-9755-84B0BF4874F8}"/>
              </a:ext>
            </a:extLst>
          </p:cNvPr>
          <p:cNvSpPr>
            <a:spLocks noGrp="1"/>
          </p:cNvSpPr>
          <p:nvPr>
            <p:ph type="subTitle" idx="1"/>
          </p:nvPr>
        </p:nvSpPr>
        <p:spPr>
          <a:xfrm>
            <a:off x="1388076" y="512849"/>
            <a:ext cx="9144000" cy="413908"/>
          </a:xfrm>
          <a:noFill/>
        </p:spPr>
        <p:txBody>
          <a:bodyPr>
            <a:normAutofit lnSpcReduction="10000"/>
          </a:bodyPr>
          <a:lstStyle/>
          <a:p>
            <a:pPr algn="l"/>
            <a:r>
              <a:rPr lang="en-US" dirty="0">
                <a:solidFill>
                  <a:schemeClr val="bg1"/>
                </a:solidFill>
              </a:rPr>
              <a:t>Field Changes </a:t>
            </a:r>
          </a:p>
        </p:txBody>
      </p:sp>
      <p:sp>
        <p:nvSpPr>
          <p:cNvPr id="9" name="TextBox 8">
            <a:extLst>
              <a:ext uri="{FF2B5EF4-FFF2-40B4-BE49-F238E27FC236}">
                <a16:creationId xmlns:a16="http://schemas.microsoft.com/office/drawing/2014/main" id="{F6818F36-2EC5-FD40-AA6D-A7FC649D2417}"/>
              </a:ext>
            </a:extLst>
          </p:cNvPr>
          <p:cNvSpPr txBox="1"/>
          <p:nvPr/>
        </p:nvSpPr>
        <p:spPr>
          <a:xfrm>
            <a:off x="465440" y="1915297"/>
            <a:ext cx="10482648" cy="4093428"/>
          </a:xfrm>
          <a:prstGeom prst="rect">
            <a:avLst/>
          </a:prstGeom>
          <a:noFill/>
        </p:spPr>
        <p:txBody>
          <a:bodyPr wrap="square" rtlCol="0">
            <a:spAutoFit/>
          </a:bodyPr>
          <a:lstStyle/>
          <a:p>
            <a:r>
              <a:rPr lang="en-US" sz="2000" b="1" dirty="0">
                <a:solidFill>
                  <a:srgbClr val="0357A3"/>
                </a:solidFill>
                <a:latin typeface="Arial" panose="020B0604020202020204" pitchFamily="34" charset="0"/>
                <a:cs typeface="Arial" panose="020B0604020202020204" pitchFamily="34" charset="0"/>
              </a:rPr>
              <a:t>Minor changes  </a:t>
            </a:r>
          </a:p>
          <a:p>
            <a:endParaRPr lang="en-US" sz="2000" b="1" dirty="0">
              <a:solidFill>
                <a:srgbClr val="0357A3"/>
              </a:solidFill>
              <a:latin typeface="Arial" panose="020B0604020202020204" pitchFamily="34" charset="0"/>
              <a:cs typeface="Arial" panose="020B0604020202020204" pitchFamily="34" charset="0"/>
            </a:endParaRPr>
          </a:p>
          <a:p>
            <a:r>
              <a:rPr lang="en-US" sz="2000" dirty="0"/>
              <a:t>1.  Examples: sewer alignment due to conflict, change of pipe material, type of backflow preventer, etc. </a:t>
            </a:r>
            <a:endParaRPr lang="en-US" sz="2000" b="1" dirty="0">
              <a:solidFill>
                <a:srgbClr val="0357A3"/>
              </a:solidFill>
              <a:latin typeface="Arial" panose="020B0604020202020204" pitchFamily="34" charset="0"/>
              <a:cs typeface="Arial" panose="020B0604020202020204" pitchFamily="34" charset="0"/>
            </a:endParaRPr>
          </a:p>
          <a:p>
            <a:endParaRPr lang="en-US" dirty="0"/>
          </a:p>
          <a:p>
            <a:r>
              <a:rPr lang="en-US" dirty="0"/>
              <a:t>2.  Alert the inspector to any potential field changes  </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dirty="0">
                <a:solidFill>
                  <a:srgbClr val="000000"/>
                </a:solidFill>
                <a:latin typeface="Arial" panose="020B0604020202020204"/>
              </a:rPr>
              <a:t>Inspector will review with Area Engineer for approval </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r>
              <a:rPr lang="en-US" dirty="0"/>
              <a:t>		</a:t>
            </a:r>
          </a:p>
          <a:p>
            <a:r>
              <a:rPr lang="en-US" dirty="0"/>
              <a:t>3. Documentation of Village and Inspection Engineer approval also required  </a:t>
            </a:r>
          </a:p>
          <a:p>
            <a:endParaRPr lang="en-US" dirty="0"/>
          </a:p>
          <a:p>
            <a:r>
              <a:rPr lang="en-US" dirty="0"/>
              <a:t>3. Ensure that full approval is obtained prior to proceeding with any field changes	 		</a:t>
            </a:r>
          </a:p>
          <a:p>
            <a:pPr lvl="1"/>
            <a:endParaRPr lang="en-US" dirty="0"/>
          </a:p>
          <a:p>
            <a:r>
              <a:rPr lang="en-US" dirty="0"/>
              <a:t>4. Field changes shall be included on submitted Record Drawings </a:t>
            </a:r>
          </a:p>
          <a:p>
            <a:endParaRPr lang="en-US" dirty="0"/>
          </a:p>
        </p:txBody>
      </p:sp>
    </p:spTree>
    <p:extLst>
      <p:ext uri="{BB962C8B-B14F-4D97-AF65-F5344CB8AC3E}">
        <p14:creationId xmlns:p14="http://schemas.microsoft.com/office/powerpoint/2010/main" val="2186924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57A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96ED7CA-8C21-354F-B6D2-F3837A6FFB01}"/>
              </a:ext>
            </a:extLst>
          </p:cNvPr>
          <p:cNvSpPr>
            <a:spLocks noGrp="1"/>
          </p:cNvSpPr>
          <p:nvPr>
            <p:ph type="subTitle" idx="1"/>
          </p:nvPr>
        </p:nvSpPr>
        <p:spPr>
          <a:xfrm>
            <a:off x="550220" y="3064476"/>
            <a:ext cx="10855068" cy="2377619"/>
          </a:xfrm>
        </p:spPr>
        <p:txBody>
          <a:bodyPr anchor="b" anchorCtr="0">
            <a:noAutofit/>
          </a:bodyPr>
          <a:lstStyle/>
          <a:p>
            <a:pPr algn="l"/>
            <a:r>
              <a:rPr lang="en-US" sz="4800" dirty="0">
                <a:solidFill>
                  <a:schemeClr val="bg2"/>
                </a:solidFill>
              </a:rPr>
              <a:t>What is the Watershed Management Ordinance (WMO)? </a:t>
            </a:r>
          </a:p>
        </p:txBody>
      </p:sp>
      <p:pic>
        <p:nvPicPr>
          <p:cNvPr id="5" name="Picture 4">
            <a:extLst>
              <a:ext uri="{FF2B5EF4-FFF2-40B4-BE49-F238E27FC236}">
                <a16:creationId xmlns:a16="http://schemas.microsoft.com/office/drawing/2014/main" id="{B404932F-9DDC-CB40-8A92-E2AB40C8819E}"/>
              </a:ext>
            </a:extLst>
          </p:cNvPr>
          <p:cNvPicPr>
            <a:picLocks noChangeAspect="1"/>
          </p:cNvPicPr>
          <p:nvPr/>
        </p:nvPicPr>
        <p:blipFill>
          <a:blip r:embed="rId3"/>
          <a:stretch>
            <a:fillRect/>
          </a:stretch>
        </p:blipFill>
        <p:spPr>
          <a:xfrm>
            <a:off x="476078" y="481915"/>
            <a:ext cx="2565400" cy="914400"/>
          </a:xfrm>
          <a:prstGeom prst="rect">
            <a:avLst/>
          </a:prstGeom>
        </p:spPr>
      </p:pic>
    </p:spTree>
    <p:extLst>
      <p:ext uri="{BB962C8B-B14F-4D97-AF65-F5344CB8AC3E}">
        <p14:creationId xmlns:p14="http://schemas.microsoft.com/office/powerpoint/2010/main" val="1370349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AFDE85-3B9E-4B4A-9080-966D23B25E4D}"/>
              </a:ext>
            </a:extLst>
          </p:cNvPr>
          <p:cNvSpPr/>
          <p:nvPr/>
        </p:nvSpPr>
        <p:spPr>
          <a:xfrm>
            <a:off x="0" y="0"/>
            <a:ext cx="12192000" cy="1415905"/>
          </a:xfrm>
          <a:prstGeom prst="rect">
            <a:avLst/>
          </a:prstGeom>
          <a:solidFill>
            <a:srgbClr val="035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1783BD-3ED7-B840-8E90-FD73C3FD93BD}"/>
              </a:ext>
            </a:extLst>
          </p:cNvPr>
          <p:cNvPicPr>
            <a:picLocks noChangeAspect="1"/>
          </p:cNvPicPr>
          <p:nvPr/>
        </p:nvPicPr>
        <p:blipFill>
          <a:blip r:embed="rId3"/>
          <a:stretch>
            <a:fillRect/>
          </a:stretch>
        </p:blipFill>
        <p:spPr>
          <a:xfrm>
            <a:off x="300682" y="238395"/>
            <a:ext cx="914400" cy="914400"/>
          </a:xfrm>
          <a:prstGeom prst="rect">
            <a:avLst/>
          </a:prstGeom>
        </p:spPr>
      </p:pic>
      <p:sp>
        <p:nvSpPr>
          <p:cNvPr id="8" name="Subtitle 7">
            <a:extLst>
              <a:ext uri="{FF2B5EF4-FFF2-40B4-BE49-F238E27FC236}">
                <a16:creationId xmlns:a16="http://schemas.microsoft.com/office/drawing/2014/main" id="{63838972-08C7-6D4C-9755-84B0BF4874F8}"/>
              </a:ext>
            </a:extLst>
          </p:cNvPr>
          <p:cNvSpPr>
            <a:spLocks noGrp="1"/>
          </p:cNvSpPr>
          <p:nvPr>
            <p:ph type="subTitle" idx="1"/>
          </p:nvPr>
        </p:nvSpPr>
        <p:spPr>
          <a:xfrm>
            <a:off x="1388076" y="512849"/>
            <a:ext cx="9144000" cy="413908"/>
          </a:xfrm>
          <a:noFill/>
        </p:spPr>
        <p:txBody>
          <a:bodyPr>
            <a:normAutofit lnSpcReduction="10000"/>
          </a:bodyPr>
          <a:lstStyle/>
          <a:p>
            <a:pPr algn="l"/>
            <a:r>
              <a:rPr lang="en-US" dirty="0">
                <a:solidFill>
                  <a:schemeClr val="bg1"/>
                </a:solidFill>
              </a:rPr>
              <a:t>Permit Revisions</a:t>
            </a:r>
          </a:p>
        </p:txBody>
      </p:sp>
      <p:sp>
        <p:nvSpPr>
          <p:cNvPr id="9" name="TextBox 8">
            <a:extLst>
              <a:ext uri="{FF2B5EF4-FFF2-40B4-BE49-F238E27FC236}">
                <a16:creationId xmlns:a16="http://schemas.microsoft.com/office/drawing/2014/main" id="{F6818F36-2EC5-FD40-AA6D-A7FC649D2417}"/>
              </a:ext>
            </a:extLst>
          </p:cNvPr>
          <p:cNvSpPr txBox="1"/>
          <p:nvPr/>
        </p:nvSpPr>
        <p:spPr>
          <a:xfrm>
            <a:off x="465440" y="1915297"/>
            <a:ext cx="10482648" cy="4647426"/>
          </a:xfrm>
          <a:prstGeom prst="rect">
            <a:avLst/>
          </a:prstGeom>
          <a:noFill/>
        </p:spPr>
        <p:txBody>
          <a:bodyPr wrap="square" rtlCol="0">
            <a:spAutoFit/>
          </a:bodyPr>
          <a:lstStyle/>
          <a:p>
            <a:r>
              <a:rPr lang="en-US" sz="2000" b="1" dirty="0">
                <a:solidFill>
                  <a:srgbClr val="0357A3"/>
                </a:solidFill>
                <a:latin typeface="Arial" panose="020B0604020202020204" pitchFamily="34" charset="0"/>
                <a:cs typeface="Arial" panose="020B0604020202020204" pitchFamily="34" charset="0"/>
              </a:rPr>
              <a:t>Major changes  </a:t>
            </a:r>
          </a:p>
          <a:p>
            <a:endParaRPr lang="en-US" sz="2000" b="1" dirty="0">
              <a:solidFill>
                <a:srgbClr val="0357A3"/>
              </a:solidFill>
              <a:latin typeface="Arial" panose="020B0604020202020204" pitchFamily="34" charset="0"/>
              <a:cs typeface="Arial" panose="020B0604020202020204" pitchFamily="34" charset="0"/>
            </a:endParaRPr>
          </a:p>
          <a:p>
            <a:r>
              <a:rPr lang="en-US" sz="2000" dirty="0"/>
              <a:t>1.  Examples: changes to development area, change to stormwater management plan, change of receiving sewer, hazard areas, etc. </a:t>
            </a:r>
          </a:p>
          <a:p>
            <a:endParaRPr lang="en-US" dirty="0"/>
          </a:p>
          <a:p>
            <a:pPr marL="0" marR="0">
              <a:spcBef>
                <a:spcPts val="0"/>
              </a:spcBef>
              <a:spcAft>
                <a:spcPts val="0"/>
              </a:spcAft>
            </a:pPr>
            <a:r>
              <a:rPr lang="en-US" sz="2000" dirty="0">
                <a:effectLst/>
                <a:latin typeface="Arial" panose="020B0604020202020204" pitchFamily="34" charset="0"/>
                <a:ea typeface="Calibri" panose="020F0502020204030204" pitchFamily="34" charset="0"/>
                <a:cs typeface="Arial" panose="020B0604020202020204" pitchFamily="34" charset="0"/>
              </a:rPr>
              <a:t>2.  </a:t>
            </a:r>
            <a:r>
              <a:rPr lang="en-US" sz="2000" dirty="0">
                <a:latin typeface="Arial" panose="020B0604020202020204" pitchFamily="34" charset="0"/>
                <a:ea typeface="Calibri" panose="020F0502020204030204" pitchFamily="34" charset="0"/>
                <a:cs typeface="Arial" panose="020B0604020202020204" pitchFamily="34" charset="0"/>
              </a:rPr>
              <a:t>S</a:t>
            </a:r>
            <a:r>
              <a:rPr lang="en-US" sz="2000" dirty="0">
                <a:effectLst/>
                <a:latin typeface="Arial" panose="020B0604020202020204" pitchFamily="34" charset="0"/>
                <a:ea typeface="Calibri" panose="020F0502020204030204" pitchFamily="34" charset="0"/>
                <a:cs typeface="Arial" panose="020B0604020202020204" pitchFamily="34" charset="0"/>
              </a:rPr>
              <a:t>ubmit the following documents to </a:t>
            </a:r>
            <a:r>
              <a:rPr lang="en-US" sz="2000" dirty="0">
                <a:solidFill>
                  <a:schemeClr val="tx2">
                    <a:lumMod val="60000"/>
                    <a:lumOff val="40000"/>
                  </a:schemeClr>
                </a:solidFill>
                <a:latin typeface="Arial" panose="020B0604020202020204" pitchFamily="34" charset="0"/>
                <a:ea typeface="Calibri" panose="020F0502020204030204" pitchFamily="34" charset="0"/>
                <a:cs typeface="Arial" panose="020B0604020202020204" pitchFamily="34" charset="0"/>
              </a:rPr>
              <a:t>WMOInbox@mwrd.org</a:t>
            </a:r>
            <a:r>
              <a:rPr lang="en-US" sz="2000"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a:effectLst/>
                <a:latin typeface="Arial" panose="020B0604020202020204" pitchFamily="34" charset="0"/>
                <a:ea typeface="Calibri" panose="020F0502020204030204" pitchFamily="34" charset="0"/>
                <a:cs typeface="Arial" panose="020B0604020202020204" pitchFamily="34" charset="0"/>
              </a:rPr>
              <a:t>for review/approval:</a:t>
            </a:r>
          </a:p>
          <a:p>
            <a:pPr marL="914400" lvl="1" indent="-457200">
              <a:buFont typeface="+mj-lt"/>
              <a:buAutoNum type="alphaLcParenR"/>
            </a:pPr>
            <a:r>
              <a:rPr lang="en-US" sz="2000" dirty="0">
                <a:effectLst/>
                <a:latin typeface="Arial" panose="020B0604020202020204" pitchFamily="34" charset="0"/>
                <a:ea typeface="Times New Roman" panose="02020603050405020304" pitchFamily="18" charset="0"/>
                <a:cs typeface="Arial" panose="020B0604020202020204" pitchFamily="34" charset="0"/>
              </a:rPr>
              <a:t>Narrative explaining the proposed revisions</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914400" lvl="1" indent="-457200">
              <a:buFont typeface="+mj-lt"/>
              <a:buAutoNum type="alphaLcParenR"/>
            </a:pPr>
            <a:r>
              <a:rPr lang="en-US" sz="2000" dirty="0">
                <a:effectLst/>
                <a:latin typeface="Arial" panose="020B0604020202020204" pitchFamily="34" charset="0"/>
                <a:ea typeface="Times New Roman" panose="02020603050405020304" pitchFamily="18" charset="0"/>
                <a:cs typeface="Arial" panose="020B0604020202020204" pitchFamily="34" charset="0"/>
              </a:rPr>
              <a:t>Letter from the Village approving the revisions</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914400" lvl="1" indent="-457200">
              <a:buFont typeface="+mj-lt"/>
              <a:buAutoNum type="alphaLcParenR"/>
            </a:pPr>
            <a:r>
              <a:rPr lang="en-US" sz="2000" dirty="0">
                <a:effectLst/>
                <a:latin typeface="Arial" panose="020B0604020202020204" pitchFamily="34" charset="0"/>
                <a:ea typeface="Times New Roman" panose="02020603050405020304" pitchFamily="18" charset="0"/>
                <a:cs typeface="Arial" panose="020B0604020202020204" pitchFamily="34" charset="0"/>
              </a:rPr>
              <a:t>Revised plan sheets only (with stamp and signature)</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914400" lvl="1" indent="-457200">
              <a:buFont typeface="+mj-lt"/>
              <a:buAutoNum type="alphaLcParenR"/>
            </a:pPr>
            <a:r>
              <a:rPr lang="en-US" sz="2000" dirty="0">
                <a:effectLst/>
                <a:latin typeface="Arial" panose="020B0604020202020204" pitchFamily="34" charset="0"/>
                <a:ea typeface="Times New Roman" panose="02020603050405020304" pitchFamily="18" charset="0"/>
                <a:cs typeface="Arial" panose="020B0604020202020204" pitchFamily="34" charset="0"/>
              </a:rPr>
              <a:t>Revised permit pages only</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914400" lvl="1" indent="-457200">
              <a:buFont typeface="+mj-lt"/>
              <a:buAutoNum type="alphaLcParenR"/>
            </a:pPr>
            <a:r>
              <a:rPr lang="en-US" sz="2000" dirty="0">
                <a:effectLst/>
                <a:latin typeface="Arial" panose="020B0604020202020204" pitchFamily="34" charset="0"/>
                <a:ea typeface="Times New Roman" panose="02020603050405020304" pitchFamily="18" charset="0"/>
                <a:cs typeface="Arial" panose="020B0604020202020204" pitchFamily="34" charset="0"/>
              </a:rPr>
              <a:t>Any other supporting documents (calculations, etc.)  </a:t>
            </a:r>
          </a:p>
          <a:p>
            <a:pPr marL="914400" lvl="1" indent="-457200">
              <a:buFont typeface="+mj-lt"/>
              <a:buAutoNum type="alphaLcParenR"/>
            </a:pPr>
            <a:r>
              <a:rPr lang="en-US" sz="2000" dirty="0">
                <a:latin typeface="Arial" panose="020B0604020202020204" pitchFamily="34" charset="0"/>
                <a:ea typeface="Times New Roman" panose="02020603050405020304" pitchFamily="18" charset="0"/>
                <a:cs typeface="Arial" panose="020B0604020202020204" pitchFamily="34" charset="0"/>
              </a:rPr>
              <a:t>Revision fees (if not fee exempt)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R="0" lvl="0">
              <a:spcBef>
                <a:spcPts val="0"/>
              </a:spcBef>
              <a:spcAft>
                <a:spcPts val="0"/>
              </a:spcAft>
            </a:pPr>
            <a:r>
              <a:rPr lang="en-US" sz="2000" dirty="0">
                <a:latin typeface="Arial" panose="020B0604020202020204" pitchFamily="34" charset="0"/>
                <a:ea typeface="Calibri" panose="020F0502020204030204" pitchFamily="34" charset="0"/>
                <a:cs typeface="Arial" panose="020B0604020202020204" pitchFamily="34" charset="0"/>
              </a:rPr>
              <a:t>	</a:t>
            </a:r>
          </a:p>
          <a:p>
            <a:pPr marR="0" lvl="0">
              <a:spcBef>
                <a:spcPts val="0"/>
              </a:spcBef>
              <a:spcAft>
                <a:spcPts val="0"/>
              </a:spcAft>
            </a:pPr>
            <a:r>
              <a:rPr lang="en-US" sz="2000" dirty="0">
                <a:latin typeface="Arial" panose="020B0604020202020204" pitchFamily="34" charset="0"/>
                <a:ea typeface="Calibri" panose="020F0502020204030204" pitchFamily="34" charset="0"/>
                <a:cs typeface="Arial" panose="020B0604020202020204" pitchFamily="34" charset="0"/>
              </a:rPr>
              <a:t>3. Do not proceed with proposed changes until permit revision is issued</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349783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57A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96ED7CA-8C21-354F-B6D2-F3837A6FFB01}"/>
              </a:ext>
            </a:extLst>
          </p:cNvPr>
          <p:cNvSpPr>
            <a:spLocks noGrp="1"/>
          </p:cNvSpPr>
          <p:nvPr>
            <p:ph type="subTitle" idx="1"/>
          </p:nvPr>
        </p:nvSpPr>
        <p:spPr>
          <a:xfrm>
            <a:off x="550220" y="3064476"/>
            <a:ext cx="10855068" cy="2377619"/>
          </a:xfrm>
        </p:spPr>
        <p:txBody>
          <a:bodyPr anchor="b" anchorCtr="0">
            <a:noAutofit/>
          </a:bodyPr>
          <a:lstStyle/>
          <a:p>
            <a:pPr algn="l"/>
            <a:r>
              <a:rPr lang="en-US" sz="4800" dirty="0">
                <a:solidFill>
                  <a:schemeClr val="bg2"/>
                </a:solidFill>
              </a:rPr>
              <a:t>Responsibilities of Municipalities</a:t>
            </a:r>
          </a:p>
        </p:txBody>
      </p:sp>
      <p:pic>
        <p:nvPicPr>
          <p:cNvPr id="5" name="Picture 4">
            <a:extLst>
              <a:ext uri="{FF2B5EF4-FFF2-40B4-BE49-F238E27FC236}">
                <a16:creationId xmlns:a16="http://schemas.microsoft.com/office/drawing/2014/main" id="{B404932F-9DDC-CB40-8A92-E2AB40C8819E}"/>
              </a:ext>
            </a:extLst>
          </p:cNvPr>
          <p:cNvPicPr>
            <a:picLocks noChangeAspect="1"/>
          </p:cNvPicPr>
          <p:nvPr/>
        </p:nvPicPr>
        <p:blipFill>
          <a:blip r:embed="rId3"/>
          <a:stretch>
            <a:fillRect/>
          </a:stretch>
        </p:blipFill>
        <p:spPr>
          <a:xfrm>
            <a:off x="476078" y="481915"/>
            <a:ext cx="2565400" cy="914400"/>
          </a:xfrm>
          <a:prstGeom prst="rect">
            <a:avLst/>
          </a:prstGeom>
        </p:spPr>
      </p:pic>
    </p:spTree>
    <p:extLst>
      <p:ext uri="{BB962C8B-B14F-4D97-AF65-F5344CB8AC3E}">
        <p14:creationId xmlns:p14="http://schemas.microsoft.com/office/powerpoint/2010/main" val="2135231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AFDE85-3B9E-4B4A-9080-966D23B25E4D}"/>
              </a:ext>
            </a:extLst>
          </p:cNvPr>
          <p:cNvSpPr/>
          <p:nvPr/>
        </p:nvSpPr>
        <p:spPr>
          <a:xfrm>
            <a:off x="0" y="0"/>
            <a:ext cx="12192000" cy="1415905"/>
          </a:xfrm>
          <a:prstGeom prst="rect">
            <a:avLst/>
          </a:prstGeom>
          <a:solidFill>
            <a:srgbClr val="035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1783BD-3ED7-B840-8E90-FD73C3FD93BD}"/>
              </a:ext>
            </a:extLst>
          </p:cNvPr>
          <p:cNvPicPr>
            <a:picLocks noChangeAspect="1"/>
          </p:cNvPicPr>
          <p:nvPr/>
        </p:nvPicPr>
        <p:blipFill>
          <a:blip r:embed="rId3"/>
          <a:stretch>
            <a:fillRect/>
          </a:stretch>
        </p:blipFill>
        <p:spPr>
          <a:xfrm>
            <a:off x="300682" y="238395"/>
            <a:ext cx="914400" cy="914400"/>
          </a:xfrm>
          <a:prstGeom prst="rect">
            <a:avLst/>
          </a:prstGeom>
        </p:spPr>
      </p:pic>
      <p:sp>
        <p:nvSpPr>
          <p:cNvPr id="8" name="Subtitle 7">
            <a:extLst>
              <a:ext uri="{FF2B5EF4-FFF2-40B4-BE49-F238E27FC236}">
                <a16:creationId xmlns:a16="http://schemas.microsoft.com/office/drawing/2014/main" id="{63838972-08C7-6D4C-9755-84B0BF4874F8}"/>
              </a:ext>
            </a:extLst>
          </p:cNvPr>
          <p:cNvSpPr>
            <a:spLocks noGrp="1"/>
          </p:cNvSpPr>
          <p:nvPr>
            <p:ph type="subTitle" idx="1"/>
          </p:nvPr>
        </p:nvSpPr>
        <p:spPr>
          <a:xfrm>
            <a:off x="1388076" y="512849"/>
            <a:ext cx="9144000" cy="413908"/>
          </a:xfrm>
          <a:noFill/>
        </p:spPr>
        <p:txBody>
          <a:bodyPr>
            <a:normAutofit lnSpcReduction="10000"/>
          </a:bodyPr>
          <a:lstStyle/>
          <a:p>
            <a:pPr algn="l"/>
            <a:r>
              <a:rPr lang="en-US" dirty="0">
                <a:solidFill>
                  <a:schemeClr val="bg1"/>
                </a:solidFill>
              </a:rPr>
              <a:t>Tips to Stay in Compliance </a:t>
            </a:r>
          </a:p>
        </p:txBody>
      </p:sp>
      <p:sp>
        <p:nvSpPr>
          <p:cNvPr id="9" name="TextBox 8">
            <a:extLst>
              <a:ext uri="{FF2B5EF4-FFF2-40B4-BE49-F238E27FC236}">
                <a16:creationId xmlns:a16="http://schemas.microsoft.com/office/drawing/2014/main" id="{F6818F36-2EC5-FD40-AA6D-A7FC649D2417}"/>
              </a:ext>
            </a:extLst>
          </p:cNvPr>
          <p:cNvSpPr txBox="1"/>
          <p:nvPr/>
        </p:nvSpPr>
        <p:spPr>
          <a:xfrm>
            <a:off x="465440" y="1915297"/>
            <a:ext cx="10482648" cy="5170646"/>
          </a:xfrm>
          <a:prstGeom prst="rect">
            <a:avLst/>
          </a:prstGeom>
          <a:noFill/>
        </p:spPr>
        <p:txBody>
          <a:bodyPr wrap="square" rtlCol="0">
            <a:spAutoFit/>
          </a:bodyPr>
          <a:lstStyle/>
          <a:p>
            <a:r>
              <a:rPr lang="en-US" sz="2000" b="1" dirty="0">
                <a:solidFill>
                  <a:srgbClr val="0357A3"/>
                </a:solidFill>
                <a:latin typeface="Arial" panose="020B0604020202020204" pitchFamily="34" charset="0"/>
                <a:cs typeface="Arial" panose="020B0604020202020204" pitchFamily="34" charset="0"/>
              </a:rPr>
              <a:t>Avoiding Violations </a:t>
            </a:r>
          </a:p>
          <a:p>
            <a:endParaRPr lang="en-US" sz="2000" b="1" dirty="0">
              <a:solidFill>
                <a:srgbClr val="0357A3"/>
              </a:solidFill>
              <a:latin typeface="Arial" panose="020B0604020202020204" pitchFamily="34" charset="0"/>
              <a:cs typeface="Arial" panose="020B0604020202020204" pitchFamily="34" charset="0"/>
            </a:endParaRPr>
          </a:p>
          <a:p>
            <a:r>
              <a:rPr lang="en-US" sz="2000" dirty="0"/>
              <a:t>1.  Inspections –don’t rely solely on the MWRD </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dirty="0">
                <a:solidFill>
                  <a:srgbClr val="000000"/>
                </a:solidFill>
                <a:latin typeface="Arial" panose="020B0604020202020204"/>
              </a:rPr>
              <a:t>Remind developers of MWRD notification /requirements</a:t>
            </a:r>
            <a:endParaRPr kumimoji="0" lang="en-US"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indent="-342900">
              <a:buAutoNum type="arabicPeriod"/>
            </a:pPr>
            <a:endParaRPr lang="en-US" dirty="0"/>
          </a:p>
          <a:p>
            <a:r>
              <a:rPr lang="en-US" dirty="0"/>
              <a:t>2.  Don’t allow construction to start without an issued MWRD Permit </a:t>
            </a:r>
          </a:p>
          <a:p>
            <a:r>
              <a:rPr lang="en-US" dirty="0"/>
              <a:t>		</a:t>
            </a:r>
          </a:p>
          <a:p>
            <a:r>
              <a:rPr lang="en-US" dirty="0"/>
              <a:t>3.  Don’t issue mass grading permits before the WMO Permit is issued </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dirty="0">
                <a:solidFill>
                  <a:srgbClr val="000000"/>
                </a:solidFill>
                <a:latin typeface="Arial" panose="020B0604020202020204"/>
              </a:rPr>
              <a:t>MWRD WMO Earthwork/Foundation Limited Permit </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r>
              <a:rPr lang="en-US" dirty="0"/>
              <a:t>	  </a:t>
            </a:r>
          </a:p>
          <a:p>
            <a:r>
              <a:rPr lang="en-US" dirty="0"/>
              <a:t>4. Don’t grant CO (Certificate of Occupancy) until the MWRD Testing Certificate has been issued</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dirty="0"/>
              <a:t>It is extremely difficult to remedy construction deficiencies once the site is occupied and/or the contractor has been paid.</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It is extremely difficult to obtain required documentation </a:t>
            </a:r>
            <a:r>
              <a:rPr lang="en-US" dirty="0">
                <a:solidFill>
                  <a:srgbClr val="000000"/>
                </a:solidFill>
                <a:latin typeface="Arial" panose="020B0604020202020204"/>
              </a:rPr>
              <a:t>(RFI, Record Drawings, Schedule R) once the site is occupied and/or the professional service contracts have been closed.</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n-US" dirty="0"/>
              <a:t>		</a:t>
            </a:r>
          </a:p>
          <a:p>
            <a:pPr lvl="1"/>
            <a:endParaRPr lang="en-US" dirty="0"/>
          </a:p>
          <a:p>
            <a:endParaRPr lang="en-US" dirty="0"/>
          </a:p>
        </p:txBody>
      </p:sp>
    </p:spTree>
    <p:extLst>
      <p:ext uri="{BB962C8B-B14F-4D97-AF65-F5344CB8AC3E}">
        <p14:creationId xmlns:p14="http://schemas.microsoft.com/office/powerpoint/2010/main" val="2206581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AFDE85-3B9E-4B4A-9080-966D23B25E4D}"/>
              </a:ext>
            </a:extLst>
          </p:cNvPr>
          <p:cNvSpPr/>
          <p:nvPr/>
        </p:nvSpPr>
        <p:spPr>
          <a:xfrm>
            <a:off x="0" y="0"/>
            <a:ext cx="12192000" cy="1415905"/>
          </a:xfrm>
          <a:prstGeom prst="rect">
            <a:avLst/>
          </a:prstGeom>
          <a:solidFill>
            <a:srgbClr val="035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1783BD-3ED7-B840-8E90-FD73C3FD93BD}"/>
              </a:ext>
            </a:extLst>
          </p:cNvPr>
          <p:cNvPicPr>
            <a:picLocks noChangeAspect="1"/>
          </p:cNvPicPr>
          <p:nvPr/>
        </p:nvPicPr>
        <p:blipFill>
          <a:blip r:embed="rId3"/>
          <a:stretch>
            <a:fillRect/>
          </a:stretch>
        </p:blipFill>
        <p:spPr>
          <a:xfrm>
            <a:off x="300682" y="238395"/>
            <a:ext cx="914400" cy="914400"/>
          </a:xfrm>
          <a:prstGeom prst="rect">
            <a:avLst/>
          </a:prstGeom>
        </p:spPr>
      </p:pic>
      <p:sp>
        <p:nvSpPr>
          <p:cNvPr id="8" name="Subtitle 7">
            <a:extLst>
              <a:ext uri="{FF2B5EF4-FFF2-40B4-BE49-F238E27FC236}">
                <a16:creationId xmlns:a16="http://schemas.microsoft.com/office/drawing/2014/main" id="{63838972-08C7-6D4C-9755-84B0BF4874F8}"/>
              </a:ext>
            </a:extLst>
          </p:cNvPr>
          <p:cNvSpPr>
            <a:spLocks noGrp="1"/>
          </p:cNvSpPr>
          <p:nvPr>
            <p:ph type="subTitle" idx="1"/>
          </p:nvPr>
        </p:nvSpPr>
        <p:spPr>
          <a:xfrm>
            <a:off x="1388076" y="512849"/>
            <a:ext cx="9144000" cy="413908"/>
          </a:xfrm>
          <a:noFill/>
        </p:spPr>
        <p:txBody>
          <a:bodyPr>
            <a:normAutofit lnSpcReduction="10000"/>
          </a:bodyPr>
          <a:lstStyle/>
          <a:p>
            <a:pPr algn="l"/>
            <a:r>
              <a:rPr lang="en-US" dirty="0">
                <a:solidFill>
                  <a:schemeClr val="bg1"/>
                </a:solidFill>
              </a:rPr>
              <a:t>Benefits to Compliance </a:t>
            </a:r>
          </a:p>
        </p:txBody>
      </p:sp>
      <p:sp>
        <p:nvSpPr>
          <p:cNvPr id="9" name="TextBox 8">
            <a:extLst>
              <a:ext uri="{FF2B5EF4-FFF2-40B4-BE49-F238E27FC236}">
                <a16:creationId xmlns:a16="http://schemas.microsoft.com/office/drawing/2014/main" id="{F6818F36-2EC5-FD40-AA6D-A7FC649D2417}"/>
              </a:ext>
            </a:extLst>
          </p:cNvPr>
          <p:cNvSpPr txBox="1"/>
          <p:nvPr/>
        </p:nvSpPr>
        <p:spPr>
          <a:xfrm>
            <a:off x="465440" y="1915297"/>
            <a:ext cx="10482648" cy="4924425"/>
          </a:xfrm>
          <a:prstGeom prst="rect">
            <a:avLst/>
          </a:prstGeom>
          <a:noFill/>
        </p:spPr>
        <p:txBody>
          <a:bodyPr wrap="square" rtlCol="0">
            <a:spAutoFit/>
          </a:bodyPr>
          <a:lstStyle/>
          <a:p>
            <a:r>
              <a:rPr lang="en-US" sz="2000" b="1" dirty="0">
                <a:solidFill>
                  <a:srgbClr val="0357A3"/>
                </a:solidFill>
                <a:latin typeface="Arial" panose="020B0604020202020204" pitchFamily="34" charset="0"/>
                <a:cs typeface="Arial" panose="020B0604020202020204" pitchFamily="34" charset="0"/>
              </a:rPr>
              <a:t>Working Together </a:t>
            </a:r>
          </a:p>
          <a:p>
            <a:r>
              <a:rPr lang="en-US" dirty="0">
                <a:latin typeface="Arial" panose="020B0604020202020204" pitchFamily="34" charset="0"/>
                <a:cs typeface="Arial" panose="020B0604020202020204" pitchFamily="34" charset="0"/>
              </a:rPr>
              <a:t>Inspections are critical for buried infrastructure…how else can we know? </a:t>
            </a:r>
          </a:p>
          <a:p>
            <a:endParaRPr lang="en-US" sz="2000" b="1" dirty="0">
              <a:solidFill>
                <a:srgbClr val="0357A3"/>
              </a:solidFill>
              <a:latin typeface="Arial" panose="020B0604020202020204" pitchFamily="34" charset="0"/>
              <a:cs typeface="Arial" panose="020B0604020202020204" pitchFamily="34" charset="0"/>
            </a:endParaRPr>
          </a:p>
          <a:p>
            <a:r>
              <a:rPr lang="en-US" sz="2000" dirty="0"/>
              <a:t>1.  Soil Erosion Control </a:t>
            </a:r>
          </a:p>
          <a:p>
            <a:pPr marL="800100" lvl="1" indent="-342900">
              <a:buFont typeface="+mj-lt"/>
              <a:buAutoNum type="alphaLcParenR"/>
            </a:pPr>
            <a:r>
              <a:rPr lang="en-US" dirty="0"/>
              <a:t>Neighboring properties, clean public streets, downstream stormwater conveyance </a:t>
            </a:r>
          </a:p>
          <a:p>
            <a:pPr lvl="1"/>
            <a:r>
              <a:rPr lang="en-US" dirty="0"/>
              <a:t> </a:t>
            </a:r>
          </a:p>
          <a:p>
            <a:r>
              <a:rPr lang="en-US" dirty="0"/>
              <a:t>2.  Drainage </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Flooding complaints, protection of people and property  </a:t>
            </a:r>
          </a:p>
          <a:p>
            <a:r>
              <a:rPr lang="en-US" dirty="0"/>
              <a:t>		</a:t>
            </a:r>
          </a:p>
          <a:p>
            <a:r>
              <a:rPr lang="en-US" dirty="0"/>
              <a:t>3. Sanitary Sewers </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Less maintenance, easier maintenance, approved piping arrangements</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dirty="0">
                <a:solidFill>
                  <a:srgbClr val="000000"/>
                </a:solidFill>
                <a:latin typeface="Arial" panose="020B0604020202020204"/>
              </a:rPr>
              <a:t>I&amp;I Reduction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a:t>
            </a:r>
          </a:p>
          <a:p>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a:t>
            </a:r>
          </a:p>
          <a:p>
            <a:r>
              <a:rPr lang="en-US" dirty="0"/>
              <a:t>	  </a:t>
            </a:r>
          </a:p>
          <a:p>
            <a:r>
              <a:rPr lang="en-US" dirty="0"/>
              <a:t>		</a:t>
            </a:r>
          </a:p>
          <a:p>
            <a:pPr lvl="1"/>
            <a:endParaRPr lang="en-US" dirty="0"/>
          </a:p>
          <a:p>
            <a:endParaRPr lang="en-US" dirty="0"/>
          </a:p>
        </p:txBody>
      </p:sp>
    </p:spTree>
    <p:extLst>
      <p:ext uri="{BB962C8B-B14F-4D97-AF65-F5344CB8AC3E}">
        <p14:creationId xmlns:p14="http://schemas.microsoft.com/office/powerpoint/2010/main" val="34249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AFDE85-3B9E-4B4A-9080-966D23B25E4D}"/>
              </a:ext>
            </a:extLst>
          </p:cNvPr>
          <p:cNvSpPr/>
          <p:nvPr/>
        </p:nvSpPr>
        <p:spPr>
          <a:xfrm>
            <a:off x="0" y="0"/>
            <a:ext cx="12192000" cy="1415905"/>
          </a:xfrm>
          <a:prstGeom prst="rect">
            <a:avLst/>
          </a:prstGeom>
          <a:solidFill>
            <a:srgbClr val="035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1783BD-3ED7-B840-8E90-FD73C3FD93BD}"/>
              </a:ext>
            </a:extLst>
          </p:cNvPr>
          <p:cNvPicPr>
            <a:picLocks noChangeAspect="1"/>
          </p:cNvPicPr>
          <p:nvPr/>
        </p:nvPicPr>
        <p:blipFill>
          <a:blip r:embed="rId3"/>
          <a:stretch>
            <a:fillRect/>
          </a:stretch>
        </p:blipFill>
        <p:spPr>
          <a:xfrm>
            <a:off x="300682" y="238395"/>
            <a:ext cx="914400" cy="914400"/>
          </a:xfrm>
          <a:prstGeom prst="rect">
            <a:avLst/>
          </a:prstGeom>
        </p:spPr>
      </p:pic>
      <p:sp>
        <p:nvSpPr>
          <p:cNvPr id="8" name="Subtitle 7">
            <a:extLst>
              <a:ext uri="{FF2B5EF4-FFF2-40B4-BE49-F238E27FC236}">
                <a16:creationId xmlns:a16="http://schemas.microsoft.com/office/drawing/2014/main" id="{63838972-08C7-6D4C-9755-84B0BF4874F8}"/>
              </a:ext>
            </a:extLst>
          </p:cNvPr>
          <p:cNvSpPr>
            <a:spLocks noGrp="1"/>
          </p:cNvSpPr>
          <p:nvPr>
            <p:ph type="subTitle" idx="1"/>
          </p:nvPr>
        </p:nvSpPr>
        <p:spPr>
          <a:xfrm>
            <a:off x="1388076" y="512849"/>
            <a:ext cx="9144000" cy="413908"/>
          </a:xfrm>
          <a:noFill/>
        </p:spPr>
        <p:txBody>
          <a:bodyPr>
            <a:normAutofit lnSpcReduction="10000"/>
          </a:bodyPr>
          <a:lstStyle/>
          <a:p>
            <a:pPr algn="l"/>
            <a:r>
              <a:rPr lang="en-US" dirty="0">
                <a:solidFill>
                  <a:schemeClr val="bg1"/>
                </a:solidFill>
              </a:rPr>
              <a:t>Asphalt Grindings for Truck Parking </a:t>
            </a:r>
          </a:p>
        </p:txBody>
      </p:sp>
      <p:sp>
        <p:nvSpPr>
          <p:cNvPr id="9" name="TextBox 8">
            <a:extLst>
              <a:ext uri="{FF2B5EF4-FFF2-40B4-BE49-F238E27FC236}">
                <a16:creationId xmlns:a16="http://schemas.microsoft.com/office/drawing/2014/main" id="{F6818F36-2EC5-FD40-AA6D-A7FC649D2417}"/>
              </a:ext>
            </a:extLst>
          </p:cNvPr>
          <p:cNvSpPr txBox="1"/>
          <p:nvPr/>
        </p:nvSpPr>
        <p:spPr>
          <a:xfrm>
            <a:off x="465440" y="1547744"/>
            <a:ext cx="3505925" cy="3693319"/>
          </a:xfrm>
          <a:prstGeom prst="rect">
            <a:avLst/>
          </a:prstGeom>
          <a:noFill/>
        </p:spPr>
        <p:txBody>
          <a:bodyPr wrap="square" rtlCol="0">
            <a:spAutoFit/>
          </a:bodyPr>
          <a:lstStyle/>
          <a:p>
            <a:r>
              <a:rPr lang="en-US" sz="2000" b="1" dirty="0">
                <a:solidFill>
                  <a:srgbClr val="0357A3"/>
                </a:solidFill>
                <a:latin typeface="Arial" panose="020B0604020202020204" pitchFamily="34" charset="0"/>
                <a:cs typeface="Arial" panose="020B0604020202020204" pitchFamily="34" charset="0"/>
              </a:rPr>
              <a:t>Ongoing Challenge </a:t>
            </a:r>
          </a:p>
          <a:p>
            <a:endParaRPr lang="en-US" sz="2000" dirty="0"/>
          </a:p>
          <a:p>
            <a:r>
              <a:rPr lang="en-US" sz="2000" dirty="0"/>
              <a:t>The installation of “asphalt grindings” for vehicle parking DOES require an MWRD permit.  </a:t>
            </a:r>
          </a:p>
          <a:p>
            <a:endParaRPr lang="en-US" sz="2000" dirty="0">
              <a:solidFill>
                <a:srgbClr val="0357A3"/>
              </a:solidFill>
              <a:latin typeface="Arial" panose="020B0604020202020204" pitchFamily="34" charset="0"/>
              <a:cs typeface="Arial" panose="020B0604020202020204" pitchFamily="34" charset="0"/>
            </a:endParaRPr>
          </a:p>
          <a:p>
            <a:r>
              <a:rPr lang="en-US" sz="2000" b="1" dirty="0">
                <a:solidFill>
                  <a:srgbClr val="0357A3"/>
                </a:solidFill>
                <a:latin typeface="Arial" panose="020B0604020202020204" pitchFamily="34" charset="0"/>
                <a:cs typeface="Arial" panose="020B0604020202020204" pitchFamily="34" charset="0"/>
              </a:rPr>
              <a:t> </a:t>
            </a:r>
          </a:p>
          <a:p>
            <a:endParaRPr lang="en-US" sz="2000" b="1" dirty="0">
              <a:solidFill>
                <a:srgbClr val="0357A3"/>
              </a:solidFill>
              <a:latin typeface="Arial" panose="020B0604020202020204" pitchFamily="34" charset="0"/>
              <a:cs typeface="Arial" panose="020B0604020202020204" pitchFamily="34" charset="0"/>
            </a:endParaRPr>
          </a:p>
          <a:p>
            <a:r>
              <a:rPr lang="en-US" dirty="0"/>
              <a:t>		</a:t>
            </a:r>
          </a:p>
          <a:p>
            <a:pPr lvl="1"/>
            <a:endParaRPr lang="en-US" dirty="0"/>
          </a:p>
          <a:p>
            <a:endParaRPr lang="en-US" dirty="0"/>
          </a:p>
        </p:txBody>
      </p:sp>
      <p:pic>
        <p:nvPicPr>
          <p:cNvPr id="2" name="Picture 1">
            <a:extLst>
              <a:ext uri="{FF2B5EF4-FFF2-40B4-BE49-F238E27FC236}">
                <a16:creationId xmlns:a16="http://schemas.microsoft.com/office/drawing/2014/main" id="{7F2278F8-9AFD-286A-902B-434AE4B5B664}"/>
              </a:ext>
            </a:extLst>
          </p:cNvPr>
          <p:cNvPicPr>
            <a:picLocks noChangeAspect="1"/>
          </p:cNvPicPr>
          <p:nvPr/>
        </p:nvPicPr>
        <p:blipFill>
          <a:blip r:embed="rId4"/>
          <a:stretch>
            <a:fillRect/>
          </a:stretch>
        </p:blipFill>
        <p:spPr>
          <a:xfrm>
            <a:off x="4491318" y="1540663"/>
            <a:ext cx="6965577" cy="5224184"/>
          </a:xfrm>
          <a:prstGeom prst="rect">
            <a:avLst/>
          </a:prstGeom>
        </p:spPr>
      </p:pic>
    </p:spTree>
    <p:extLst>
      <p:ext uri="{BB962C8B-B14F-4D97-AF65-F5344CB8AC3E}">
        <p14:creationId xmlns:p14="http://schemas.microsoft.com/office/powerpoint/2010/main" val="4261561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357A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96ED7CA-8C21-354F-B6D2-F3837A6FFB01}"/>
              </a:ext>
            </a:extLst>
          </p:cNvPr>
          <p:cNvSpPr>
            <a:spLocks noGrp="1"/>
          </p:cNvSpPr>
          <p:nvPr>
            <p:ph type="subTitle" idx="1"/>
          </p:nvPr>
        </p:nvSpPr>
        <p:spPr>
          <a:xfrm>
            <a:off x="550220" y="3064476"/>
            <a:ext cx="10855068" cy="2377619"/>
          </a:xfrm>
        </p:spPr>
        <p:txBody>
          <a:bodyPr anchor="b" anchorCtr="0">
            <a:noAutofit/>
          </a:bodyPr>
          <a:lstStyle/>
          <a:p>
            <a:pPr algn="l"/>
            <a:r>
              <a:rPr lang="en-US" sz="4800" dirty="0">
                <a:solidFill>
                  <a:schemeClr val="bg2"/>
                </a:solidFill>
              </a:rPr>
              <a:t>Where to go for Information</a:t>
            </a:r>
          </a:p>
        </p:txBody>
      </p:sp>
      <p:pic>
        <p:nvPicPr>
          <p:cNvPr id="5" name="Picture 4">
            <a:extLst>
              <a:ext uri="{FF2B5EF4-FFF2-40B4-BE49-F238E27FC236}">
                <a16:creationId xmlns:a16="http://schemas.microsoft.com/office/drawing/2014/main" id="{B404932F-9DDC-CB40-8A92-E2AB40C8819E}"/>
              </a:ext>
            </a:extLst>
          </p:cNvPr>
          <p:cNvPicPr>
            <a:picLocks noChangeAspect="1"/>
          </p:cNvPicPr>
          <p:nvPr/>
        </p:nvPicPr>
        <p:blipFill>
          <a:blip r:embed="rId3"/>
          <a:stretch>
            <a:fillRect/>
          </a:stretch>
        </p:blipFill>
        <p:spPr>
          <a:xfrm>
            <a:off x="476078" y="481915"/>
            <a:ext cx="2565400" cy="914400"/>
          </a:xfrm>
          <a:prstGeom prst="rect">
            <a:avLst/>
          </a:prstGeom>
        </p:spPr>
      </p:pic>
    </p:spTree>
    <p:extLst>
      <p:ext uri="{BB962C8B-B14F-4D97-AF65-F5344CB8AC3E}">
        <p14:creationId xmlns:p14="http://schemas.microsoft.com/office/powerpoint/2010/main" val="2671072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AFDE85-3B9E-4B4A-9080-966D23B25E4D}"/>
              </a:ext>
            </a:extLst>
          </p:cNvPr>
          <p:cNvSpPr/>
          <p:nvPr/>
        </p:nvSpPr>
        <p:spPr>
          <a:xfrm>
            <a:off x="0" y="0"/>
            <a:ext cx="12192000" cy="1415905"/>
          </a:xfrm>
          <a:prstGeom prst="rect">
            <a:avLst/>
          </a:prstGeom>
          <a:solidFill>
            <a:srgbClr val="035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1783BD-3ED7-B840-8E90-FD73C3FD93BD}"/>
              </a:ext>
            </a:extLst>
          </p:cNvPr>
          <p:cNvPicPr>
            <a:picLocks noChangeAspect="1"/>
          </p:cNvPicPr>
          <p:nvPr/>
        </p:nvPicPr>
        <p:blipFill>
          <a:blip r:embed="rId3"/>
          <a:stretch>
            <a:fillRect/>
          </a:stretch>
        </p:blipFill>
        <p:spPr>
          <a:xfrm>
            <a:off x="300682" y="238395"/>
            <a:ext cx="914400" cy="914400"/>
          </a:xfrm>
          <a:prstGeom prst="rect">
            <a:avLst/>
          </a:prstGeom>
        </p:spPr>
      </p:pic>
      <p:sp>
        <p:nvSpPr>
          <p:cNvPr id="8" name="Subtitle 7">
            <a:extLst>
              <a:ext uri="{FF2B5EF4-FFF2-40B4-BE49-F238E27FC236}">
                <a16:creationId xmlns:a16="http://schemas.microsoft.com/office/drawing/2014/main" id="{63838972-08C7-6D4C-9755-84B0BF4874F8}"/>
              </a:ext>
            </a:extLst>
          </p:cNvPr>
          <p:cNvSpPr>
            <a:spLocks noGrp="1"/>
          </p:cNvSpPr>
          <p:nvPr>
            <p:ph type="subTitle" idx="1"/>
          </p:nvPr>
        </p:nvSpPr>
        <p:spPr>
          <a:xfrm>
            <a:off x="1388076" y="512849"/>
            <a:ext cx="9144000" cy="413908"/>
          </a:xfrm>
          <a:noFill/>
        </p:spPr>
        <p:txBody>
          <a:bodyPr>
            <a:normAutofit lnSpcReduction="10000"/>
          </a:bodyPr>
          <a:lstStyle/>
          <a:p>
            <a:pPr algn="l"/>
            <a:r>
              <a:rPr lang="en-US" dirty="0">
                <a:solidFill>
                  <a:schemeClr val="bg1"/>
                </a:solidFill>
              </a:rPr>
              <a:t>Useful Contacts</a:t>
            </a:r>
          </a:p>
        </p:txBody>
      </p:sp>
      <p:sp>
        <p:nvSpPr>
          <p:cNvPr id="9" name="TextBox 8">
            <a:extLst>
              <a:ext uri="{FF2B5EF4-FFF2-40B4-BE49-F238E27FC236}">
                <a16:creationId xmlns:a16="http://schemas.microsoft.com/office/drawing/2014/main" id="{F6818F36-2EC5-FD40-AA6D-A7FC649D2417}"/>
              </a:ext>
            </a:extLst>
          </p:cNvPr>
          <p:cNvSpPr txBox="1"/>
          <p:nvPr/>
        </p:nvSpPr>
        <p:spPr>
          <a:xfrm>
            <a:off x="465440" y="1915297"/>
            <a:ext cx="10482648" cy="4339650"/>
          </a:xfrm>
          <a:prstGeom prst="rect">
            <a:avLst/>
          </a:prstGeom>
          <a:noFill/>
        </p:spPr>
        <p:txBody>
          <a:bodyPr wrap="square" rtlCol="0">
            <a:spAutoFit/>
          </a:bodyPr>
          <a:lstStyle/>
          <a:p>
            <a:endParaRPr lang="en-US" sz="2000" b="1" dirty="0">
              <a:solidFill>
                <a:srgbClr val="0357A3"/>
              </a:solidFill>
              <a:latin typeface="Arial" panose="020B0604020202020204" pitchFamily="34" charset="0"/>
              <a:cs typeface="Arial" panose="020B0604020202020204" pitchFamily="34" charset="0"/>
            </a:endParaRPr>
          </a:p>
          <a:p>
            <a:endParaRPr lang="en-US" sz="2000" b="1" dirty="0">
              <a:solidFill>
                <a:srgbClr val="0357A3"/>
              </a:solidFill>
              <a:latin typeface="Arial" panose="020B0604020202020204" pitchFamily="34" charset="0"/>
              <a:cs typeface="Arial" panose="020B0604020202020204" pitchFamily="34" charset="0"/>
            </a:endParaRPr>
          </a:p>
          <a:p>
            <a:r>
              <a:rPr lang="en-US" dirty="0"/>
              <a:t>1. Permits under construction issues – assigned field inspector (708) 588-4055</a:t>
            </a:r>
          </a:p>
          <a:p>
            <a:pPr lvl="1"/>
            <a:endParaRPr lang="en-US" dirty="0"/>
          </a:p>
          <a:p>
            <a:r>
              <a:rPr lang="en-US" dirty="0"/>
              <a:t>2. Permit applications under review- assigned review engineer </a:t>
            </a:r>
          </a:p>
          <a:p>
            <a:r>
              <a:rPr lang="en-US" dirty="0"/>
              <a:t>		</a:t>
            </a:r>
          </a:p>
          <a:p>
            <a:r>
              <a:rPr lang="en-US" dirty="0"/>
              <a:t>3. Questions about permit applicability – Maureen Durkin (312) 751-3250, Dan Feltes (312) 751-3247	  </a:t>
            </a:r>
          </a:p>
          <a:p>
            <a:r>
              <a:rPr lang="en-US" dirty="0"/>
              <a:t>4. Questions about permit revisions – Adam Witek (312) 751-4449 </a:t>
            </a:r>
          </a:p>
          <a:p>
            <a:endParaRPr lang="en-US" dirty="0"/>
          </a:p>
          <a:p>
            <a:r>
              <a:rPr lang="en-US" dirty="0"/>
              <a:t>5. Questions about permit determination letters – Constance Mihalache (312) 751-3248 	 </a:t>
            </a:r>
          </a:p>
          <a:p>
            <a:endParaRPr lang="en-US" dirty="0"/>
          </a:p>
          <a:p>
            <a:r>
              <a:rPr lang="en-US" dirty="0"/>
              <a:t>6. Permit inquiries – Ann Gray (312) 751-3085	</a:t>
            </a:r>
          </a:p>
          <a:p>
            <a:pPr lvl="1"/>
            <a:endParaRPr lang="en-US" dirty="0"/>
          </a:p>
          <a:p>
            <a:endParaRPr lang="en-US" dirty="0"/>
          </a:p>
        </p:txBody>
      </p:sp>
    </p:spTree>
    <p:extLst>
      <p:ext uri="{BB962C8B-B14F-4D97-AF65-F5344CB8AC3E}">
        <p14:creationId xmlns:p14="http://schemas.microsoft.com/office/powerpoint/2010/main" val="1706782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AFDE85-3B9E-4B4A-9080-966D23B25E4D}"/>
              </a:ext>
            </a:extLst>
          </p:cNvPr>
          <p:cNvSpPr/>
          <p:nvPr/>
        </p:nvSpPr>
        <p:spPr>
          <a:xfrm>
            <a:off x="0" y="0"/>
            <a:ext cx="12192000" cy="1415905"/>
          </a:xfrm>
          <a:prstGeom prst="rect">
            <a:avLst/>
          </a:prstGeom>
          <a:solidFill>
            <a:srgbClr val="035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1783BD-3ED7-B840-8E90-FD73C3FD93BD}"/>
              </a:ext>
            </a:extLst>
          </p:cNvPr>
          <p:cNvPicPr>
            <a:picLocks noChangeAspect="1"/>
          </p:cNvPicPr>
          <p:nvPr/>
        </p:nvPicPr>
        <p:blipFill>
          <a:blip r:embed="rId3"/>
          <a:stretch>
            <a:fillRect/>
          </a:stretch>
        </p:blipFill>
        <p:spPr>
          <a:xfrm>
            <a:off x="300682" y="238395"/>
            <a:ext cx="914400" cy="914400"/>
          </a:xfrm>
          <a:prstGeom prst="rect">
            <a:avLst/>
          </a:prstGeom>
        </p:spPr>
      </p:pic>
      <p:sp>
        <p:nvSpPr>
          <p:cNvPr id="8" name="Subtitle 7">
            <a:extLst>
              <a:ext uri="{FF2B5EF4-FFF2-40B4-BE49-F238E27FC236}">
                <a16:creationId xmlns:a16="http://schemas.microsoft.com/office/drawing/2014/main" id="{63838972-08C7-6D4C-9755-84B0BF4874F8}"/>
              </a:ext>
            </a:extLst>
          </p:cNvPr>
          <p:cNvSpPr>
            <a:spLocks noGrp="1"/>
          </p:cNvSpPr>
          <p:nvPr>
            <p:ph type="subTitle" idx="1"/>
          </p:nvPr>
        </p:nvSpPr>
        <p:spPr>
          <a:xfrm>
            <a:off x="1388076" y="512849"/>
            <a:ext cx="9144000" cy="413908"/>
          </a:xfrm>
          <a:noFill/>
        </p:spPr>
        <p:txBody>
          <a:bodyPr>
            <a:normAutofit lnSpcReduction="10000"/>
          </a:bodyPr>
          <a:lstStyle/>
          <a:p>
            <a:pPr algn="l"/>
            <a:r>
              <a:rPr lang="en-US" dirty="0">
                <a:solidFill>
                  <a:schemeClr val="bg1"/>
                </a:solidFill>
              </a:rPr>
              <a:t>WMO Background</a:t>
            </a:r>
          </a:p>
        </p:txBody>
      </p:sp>
      <p:sp>
        <p:nvSpPr>
          <p:cNvPr id="9" name="TextBox 8">
            <a:extLst>
              <a:ext uri="{FF2B5EF4-FFF2-40B4-BE49-F238E27FC236}">
                <a16:creationId xmlns:a16="http://schemas.microsoft.com/office/drawing/2014/main" id="{F6818F36-2EC5-FD40-AA6D-A7FC649D2417}"/>
              </a:ext>
            </a:extLst>
          </p:cNvPr>
          <p:cNvSpPr txBox="1"/>
          <p:nvPr/>
        </p:nvSpPr>
        <p:spPr>
          <a:xfrm>
            <a:off x="465440" y="1915297"/>
            <a:ext cx="10482648" cy="2308324"/>
          </a:xfrm>
          <a:prstGeom prst="rect">
            <a:avLst/>
          </a:prstGeom>
          <a:noFill/>
        </p:spPr>
        <p:txBody>
          <a:bodyPr wrap="square" rtlCol="0">
            <a:spAutoFit/>
          </a:bodyPr>
          <a:lstStyle/>
          <a:p>
            <a:r>
              <a:rPr lang="en-US" dirty="0"/>
              <a:t>The Watershed Management Ordinance (WMO) went into effect on May 1, 2014. The WMO applies to all development within the boundaries of Cook County and qualified sewer construction within the MWRD’s corporate boundaries or service agreement areas. It regulates qualified sewer construction drainage and detention, volume control, floodplain management, isolated wetland protection, riparian environment protection, and soil erosion and sediment control.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026" name="Picture 2" descr="Metropolitan Water Reclamation District of Greater Chicago">
            <a:extLst>
              <a:ext uri="{FF2B5EF4-FFF2-40B4-BE49-F238E27FC236}">
                <a16:creationId xmlns:a16="http://schemas.microsoft.com/office/drawing/2014/main" id="{4BFF4FDE-BDFF-3154-4911-08B4D94756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81" y="4414023"/>
            <a:ext cx="8072437" cy="23083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etropolitan Water Reclamation District of Greater Chicago">
            <a:extLst>
              <a:ext uri="{FF2B5EF4-FFF2-40B4-BE49-F238E27FC236}">
                <a16:creationId xmlns:a16="http://schemas.microsoft.com/office/drawing/2014/main" id="{341F4A1A-F903-A2A0-D71A-E99443B0AF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5635" y="4715470"/>
            <a:ext cx="2674769" cy="200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013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AFDE85-3B9E-4B4A-9080-966D23B25E4D}"/>
              </a:ext>
            </a:extLst>
          </p:cNvPr>
          <p:cNvSpPr/>
          <p:nvPr/>
        </p:nvSpPr>
        <p:spPr>
          <a:xfrm>
            <a:off x="0" y="0"/>
            <a:ext cx="12192000" cy="1415905"/>
          </a:xfrm>
          <a:prstGeom prst="rect">
            <a:avLst/>
          </a:prstGeom>
          <a:solidFill>
            <a:srgbClr val="035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1783BD-3ED7-B840-8E90-FD73C3FD93BD}"/>
              </a:ext>
            </a:extLst>
          </p:cNvPr>
          <p:cNvPicPr>
            <a:picLocks noChangeAspect="1"/>
          </p:cNvPicPr>
          <p:nvPr/>
        </p:nvPicPr>
        <p:blipFill>
          <a:blip r:embed="rId3"/>
          <a:stretch>
            <a:fillRect/>
          </a:stretch>
        </p:blipFill>
        <p:spPr>
          <a:xfrm>
            <a:off x="300682" y="238395"/>
            <a:ext cx="914400" cy="914400"/>
          </a:xfrm>
          <a:prstGeom prst="rect">
            <a:avLst/>
          </a:prstGeom>
        </p:spPr>
      </p:pic>
      <p:sp>
        <p:nvSpPr>
          <p:cNvPr id="8" name="Subtitle 7">
            <a:extLst>
              <a:ext uri="{FF2B5EF4-FFF2-40B4-BE49-F238E27FC236}">
                <a16:creationId xmlns:a16="http://schemas.microsoft.com/office/drawing/2014/main" id="{63838972-08C7-6D4C-9755-84B0BF4874F8}"/>
              </a:ext>
            </a:extLst>
          </p:cNvPr>
          <p:cNvSpPr>
            <a:spLocks noGrp="1"/>
          </p:cNvSpPr>
          <p:nvPr>
            <p:ph type="subTitle" idx="1"/>
          </p:nvPr>
        </p:nvSpPr>
        <p:spPr>
          <a:xfrm>
            <a:off x="1388076" y="512849"/>
            <a:ext cx="9144000" cy="413908"/>
          </a:xfrm>
          <a:noFill/>
        </p:spPr>
        <p:txBody>
          <a:bodyPr>
            <a:normAutofit lnSpcReduction="10000"/>
          </a:bodyPr>
          <a:lstStyle/>
          <a:p>
            <a:pPr algn="l"/>
            <a:r>
              <a:rPr lang="en-US" dirty="0">
                <a:solidFill>
                  <a:schemeClr val="bg1"/>
                </a:solidFill>
              </a:rPr>
              <a:t>WMO Purpose &amp; Goals</a:t>
            </a:r>
          </a:p>
        </p:txBody>
      </p:sp>
      <p:sp>
        <p:nvSpPr>
          <p:cNvPr id="9" name="TextBox 8">
            <a:extLst>
              <a:ext uri="{FF2B5EF4-FFF2-40B4-BE49-F238E27FC236}">
                <a16:creationId xmlns:a16="http://schemas.microsoft.com/office/drawing/2014/main" id="{F6818F36-2EC5-FD40-AA6D-A7FC649D2417}"/>
              </a:ext>
            </a:extLst>
          </p:cNvPr>
          <p:cNvSpPr txBox="1"/>
          <p:nvPr/>
        </p:nvSpPr>
        <p:spPr>
          <a:xfrm>
            <a:off x="465440" y="1915297"/>
            <a:ext cx="7774099" cy="5663089"/>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Some of the WMO’s purposes are to:</a:t>
            </a:r>
            <a:endParaRPr lang="en-US" sz="2000" b="1" dirty="0">
              <a:solidFill>
                <a:srgbClr val="0357A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t>Protecting the public health, safety, and welfare, and reducing potential for loss of property due to flood damage</a:t>
            </a:r>
          </a:p>
          <a:p>
            <a:pPr marL="285750" indent="-285750">
              <a:buFont typeface="Arial" panose="020B0604020202020204" pitchFamily="34" charset="0"/>
              <a:buChar char="•"/>
            </a:pPr>
            <a:r>
              <a:rPr lang="en-US" dirty="0"/>
              <a:t>Managing and mitigating the effects of urbanization on stormwater drainage throughout Cook County</a:t>
            </a:r>
          </a:p>
          <a:p>
            <a:pPr marL="285750" indent="-285750">
              <a:buFont typeface="Arial" panose="020B0604020202020204" pitchFamily="34" charset="0"/>
              <a:buChar char="•"/>
            </a:pPr>
            <a:r>
              <a:rPr lang="en-US" dirty="0"/>
              <a:t>Protecting existing and new development by minimizing the increase of stormwater runoff volume beyond that experienced under existing conditions and by reducing peak stormwater flows</a:t>
            </a:r>
          </a:p>
          <a:p>
            <a:pPr marL="285750" indent="-285750">
              <a:buFont typeface="Arial" panose="020B0604020202020204" pitchFamily="34" charset="0"/>
              <a:buChar char="•"/>
            </a:pPr>
            <a:r>
              <a:rPr lang="en-US" dirty="0"/>
              <a:t>Reducing or mitigating the environmentally detrimental effects of existing and future runoff in order to improve and maintain their beneficial functions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A full list of the WMO’s purpose and the full ordinance document can be found in the following website:</a:t>
            </a:r>
          </a:p>
          <a:p>
            <a:r>
              <a:rPr lang="en-US" dirty="0">
                <a:hlinkClick r:id="rId4"/>
              </a:rPr>
              <a:t>https://mwrd.org/watershed-management-ordinance-information</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2050" name="Picture 2" descr="Metropolitan Water Reclamation District of Greater Chicago">
            <a:extLst>
              <a:ext uri="{FF2B5EF4-FFF2-40B4-BE49-F238E27FC236}">
                <a16:creationId xmlns:a16="http://schemas.microsoft.com/office/drawing/2014/main" id="{35E2C260-2B7F-1659-51A1-5951731775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9539" y="1530626"/>
            <a:ext cx="3846237" cy="20743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ingle tree on a field with cityscape in foggy distance">
            <a:extLst>
              <a:ext uri="{FF2B5EF4-FFF2-40B4-BE49-F238E27FC236}">
                <a16:creationId xmlns:a16="http://schemas.microsoft.com/office/drawing/2014/main" id="{9AF927EF-D988-E5CA-78CD-3C65FE684947}"/>
              </a:ext>
            </a:extLst>
          </p:cNvPr>
          <p:cNvPicPr>
            <a:picLocks noChangeAspect="1"/>
          </p:cNvPicPr>
          <p:nvPr/>
        </p:nvPicPr>
        <p:blipFill>
          <a:blip r:embed="rId6"/>
          <a:stretch>
            <a:fillRect/>
          </a:stretch>
        </p:blipFill>
        <p:spPr>
          <a:xfrm>
            <a:off x="7955064" y="4104397"/>
            <a:ext cx="4086247" cy="2717514"/>
          </a:xfrm>
          <a:prstGeom prst="rect">
            <a:avLst/>
          </a:prstGeom>
        </p:spPr>
      </p:pic>
    </p:spTree>
    <p:extLst>
      <p:ext uri="{BB962C8B-B14F-4D97-AF65-F5344CB8AC3E}">
        <p14:creationId xmlns:p14="http://schemas.microsoft.com/office/powerpoint/2010/main" val="278888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AFDE85-3B9E-4B4A-9080-966D23B25E4D}"/>
              </a:ext>
            </a:extLst>
          </p:cNvPr>
          <p:cNvSpPr/>
          <p:nvPr/>
        </p:nvSpPr>
        <p:spPr>
          <a:xfrm>
            <a:off x="0" y="0"/>
            <a:ext cx="12192000" cy="1415905"/>
          </a:xfrm>
          <a:prstGeom prst="rect">
            <a:avLst/>
          </a:prstGeom>
          <a:solidFill>
            <a:srgbClr val="035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1783BD-3ED7-B840-8E90-FD73C3FD93BD}"/>
              </a:ext>
            </a:extLst>
          </p:cNvPr>
          <p:cNvPicPr>
            <a:picLocks noChangeAspect="1"/>
          </p:cNvPicPr>
          <p:nvPr/>
        </p:nvPicPr>
        <p:blipFill>
          <a:blip r:embed="rId3"/>
          <a:stretch>
            <a:fillRect/>
          </a:stretch>
        </p:blipFill>
        <p:spPr>
          <a:xfrm>
            <a:off x="300682" y="238395"/>
            <a:ext cx="914400" cy="914400"/>
          </a:xfrm>
          <a:prstGeom prst="rect">
            <a:avLst/>
          </a:prstGeom>
        </p:spPr>
      </p:pic>
      <p:sp>
        <p:nvSpPr>
          <p:cNvPr id="8" name="Subtitle 7">
            <a:extLst>
              <a:ext uri="{FF2B5EF4-FFF2-40B4-BE49-F238E27FC236}">
                <a16:creationId xmlns:a16="http://schemas.microsoft.com/office/drawing/2014/main" id="{63838972-08C7-6D4C-9755-84B0BF4874F8}"/>
              </a:ext>
            </a:extLst>
          </p:cNvPr>
          <p:cNvSpPr>
            <a:spLocks noGrp="1"/>
          </p:cNvSpPr>
          <p:nvPr>
            <p:ph type="subTitle" idx="1"/>
          </p:nvPr>
        </p:nvSpPr>
        <p:spPr>
          <a:xfrm>
            <a:off x="1388076" y="313834"/>
            <a:ext cx="9144000" cy="413908"/>
          </a:xfrm>
          <a:noFill/>
        </p:spPr>
        <p:txBody>
          <a:bodyPr>
            <a:noAutofit/>
          </a:bodyPr>
          <a:lstStyle/>
          <a:p>
            <a:pPr algn="l"/>
            <a:r>
              <a:rPr lang="en-US" dirty="0">
                <a:solidFill>
                  <a:schemeClr val="bg1"/>
                </a:solidFill>
              </a:rPr>
              <a:t>Protecting the public health, safety, and welfare, and reducing the potential for loss of property due to flood damage</a:t>
            </a:r>
          </a:p>
        </p:txBody>
      </p:sp>
      <p:sp>
        <p:nvSpPr>
          <p:cNvPr id="9" name="TextBox 8">
            <a:extLst>
              <a:ext uri="{FF2B5EF4-FFF2-40B4-BE49-F238E27FC236}">
                <a16:creationId xmlns:a16="http://schemas.microsoft.com/office/drawing/2014/main" id="{F6818F36-2EC5-FD40-AA6D-A7FC649D2417}"/>
              </a:ext>
            </a:extLst>
          </p:cNvPr>
          <p:cNvSpPr txBox="1"/>
          <p:nvPr/>
        </p:nvSpPr>
        <p:spPr>
          <a:xfrm>
            <a:off x="465440" y="1915297"/>
            <a:ext cx="10482648" cy="4524315"/>
          </a:xfrm>
          <a:prstGeom prst="rect">
            <a:avLst/>
          </a:prstGeom>
          <a:noFill/>
        </p:spPr>
        <p:txBody>
          <a:bodyPr wrap="square" rtlCol="0">
            <a:spAutoFit/>
          </a:bodyPr>
          <a:lstStyle/>
          <a:p>
            <a:pPr algn="l"/>
            <a:r>
              <a:rPr lang="en-US" b="1" i="0" dirty="0">
                <a:solidFill>
                  <a:srgbClr val="4D4D4D"/>
                </a:solidFill>
                <a:effectLst/>
                <a:latin typeface="Arial" panose="020B0604020202020204" pitchFamily="34" charset="0"/>
                <a:cs typeface="Arial" panose="020B0604020202020204" pitchFamily="34" charset="0"/>
              </a:rPr>
              <a:t>In general, a permit will be required for the following type of work</a:t>
            </a:r>
            <a:r>
              <a:rPr lang="en-US" b="0" i="0" dirty="0">
                <a:solidFill>
                  <a:srgbClr val="4D4D4D"/>
                </a:solidFill>
                <a:effectLst/>
                <a:latin typeface="Arial" panose="020B0604020202020204" pitchFamily="34" charset="0"/>
                <a:cs typeface="Arial" panose="020B0604020202020204" pitchFamily="34" charset="0"/>
              </a:rPr>
              <a:t>. </a:t>
            </a:r>
          </a:p>
          <a:p>
            <a:pPr algn="l"/>
            <a:endParaRPr lang="en-US" b="0" i="0" dirty="0">
              <a:solidFill>
                <a:srgbClr val="4D4D4D"/>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b="0" i="0" dirty="0">
                <a:solidFill>
                  <a:srgbClr val="4D4D4D"/>
                </a:solidFill>
                <a:effectLst/>
                <a:latin typeface="Arial" panose="020B0604020202020204" pitchFamily="34" charset="0"/>
                <a:cs typeface="Arial" panose="020B0604020202020204" pitchFamily="34" charset="0"/>
              </a:rPr>
              <a:t>Development (grading, paving, excavation, etc.)</a:t>
            </a:r>
          </a:p>
          <a:p>
            <a:pPr marL="742950" lvl="1" indent="-285750" algn="l">
              <a:buFont typeface="Arial" panose="020B0604020202020204" pitchFamily="34" charset="0"/>
              <a:buChar char="•"/>
            </a:pPr>
            <a:r>
              <a:rPr lang="en-US" b="0" i="0" dirty="0">
                <a:solidFill>
                  <a:srgbClr val="4D4D4D"/>
                </a:solidFill>
                <a:effectLst/>
                <a:latin typeface="Arial" panose="020B0604020202020204" pitchFamily="34" charset="0"/>
                <a:cs typeface="Arial" panose="020B0604020202020204" pitchFamily="34" charset="0"/>
              </a:rPr>
              <a:t>Disturbances of more than 0.5 acres (some exemptions apply)</a:t>
            </a:r>
          </a:p>
          <a:p>
            <a:pPr marL="742950" lvl="1" indent="-285750" algn="l">
              <a:buFont typeface="Arial" panose="020B0604020202020204" pitchFamily="34" charset="0"/>
              <a:buChar char="•"/>
            </a:pPr>
            <a:r>
              <a:rPr lang="en-US" b="0" i="0" dirty="0">
                <a:solidFill>
                  <a:srgbClr val="4D4D4D"/>
                </a:solidFill>
                <a:effectLst/>
                <a:latin typeface="Arial" panose="020B0604020202020204" pitchFamily="34" charset="0"/>
                <a:cs typeface="Arial" panose="020B0604020202020204" pitchFamily="34" charset="0"/>
              </a:rPr>
              <a:t>Reconfiguration of existing stormwater systems which alter the service area of a site detention facility</a:t>
            </a:r>
          </a:p>
          <a:p>
            <a:pPr marL="742950" lvl="1" indent="-285750" algn="l">
              <a:buFont typeface="Arial" panose="020B0604020202020204" pitchFamily="34" charset="0"/>
              <a:buChar char="•"/>
            </a:pPr>
            <a:r>
              <a:rPr lang="en-US" b="0" i="0" dirty="0">
                <a:solidFill>
                  <a:srgbClr val="4D4D4D"/>
                </a:solidFill>
                <a:effectLst/>
                <a:latin typeface="Arial" panose="020B0604020202020204" pitchFamily="34" charset="0"/>
                <a:cs typeface="Arial" panose="020B0604020202020204" pitchFamily="34" charset="0"/>
              </a:rPr>
              <a:t>Modifications to a detention facility</a:t>
            </a:r>
          </a:p>
          <a:p>
            <a:pPr algn="l">
              <a:buFont typeface="Arial" panose="020B0604020202020204" pitchFamily="34" charset="0"/>
              <a:buChar char="•"/>
            </a:pPr>
            <a:r>
              <a:rPr lang="en-US" b="0" i="0" dirty="0">
                <a:solidFill>
                  <a:srgbClr val="4D4D4D"/>
                </a:solidFill>
                <a:effectLst/>
                <a:latin typeface="Arial" panose="020B0604020202020204" pitchFamily="34" charset="0"/>
                <a:cs typeface="Arial" panose="020B0604020202020204" pitchFamily="34" charset="0"/>
              </a:rPr>
              <a:t>Flood Protection Areas (floodway, floodplain, wetlands, riparian environments)</a:t>
            </a:r>
          </a:p>
          <a:p>
            <a:pPr marL="742950" lvl="1" indent="-285750" algn="l">
              <a:buFont typeface="Arial" panose="020B0604020202020204" pitchFamily="34" charset="0"/>
              <a:buChar char="•"/>
            </a:pPr>
            <a:r>
              <a:rPr lang="en-US" b="0" i="0" dirty="0">
                <a:solidFill>
                  <a:srgbClr val="4D4D4D"/>
                </a:solidFill>
                <a:effectLst/>
                <a:latin typeface="Arial" panose="020B0604020202020204" pitchFamily="34" charset="0"/>
                <a:cs typeface="Arial" panose="020B0604020202020204" pitchFamily="34" charset="0"/>
              </a:rPr>
              <a:t>Development within a Flood Protection Area, or an indirect impact to a wetland</a:t>
            </a:r>
          </a:p>
          <a:p>
            <a:pPr marL="742950" lvl="1" indent="-285750" algn="l">
              <a:buFont typeface="Arial" panose="020B0604020202020204" pitchFamily="34" charset="0"/>
              <a:buChar char="•"/>
            </a:pPr>
            <a:r>
              <a:rPr lang="en-US" dirty="0">
                <a:solidFill>
                  <a:srgbClr val="4D4D4D"/>
                </a:solidFill>
                <a:latin typeface="Arial" panose="020B0604020202020204" pitchFamily="34" charset="0"/>
                <a:cs typeface="Arial" panose="020B0604020202020204" pitchFamily="34" charset="0"/>
              </a:rPr>
              <a:t>Activities with a direct wetland impact</a:t>
            </a:r>
            <a:endParaRPr lang="en-US" b="0" i="0" dirty="0">
              <a:solidFill>
                <a:srgbClr val="4D4D4D"/>
              </a:solidFill>
              <a:effectLst/>
              <a:latin typeface="Arial" panose="020B0604020202020204" pitchFamily="34" charset="0"/>
              <a:cs typeface="Arial" panose="020B0604020202020204" pitchFamily="34" charset="0"/>
            </a:endParaRPr>
          </a:p>
          <a:p>
            <a:pPr marL="742950" lvl="1" indent="-285750" algn="l">
              <a:buFont typeface="Arial" panose="020B0604020202020204" pitchFamily="34" charset="0"/>
              <a:buChar char="•"/>
            </a:pPr>
            <a:r>
              <a:rPr lang="en-US" b="0" i="0" dirty="0">
                <a:solidFill>
                  <a:srgbClr val="4D4D4D"/>
                </a:solidFill>
                <a:effectLst/>
                <a:latin typeface="Arial" panose="020B0604020202020204" pitchFamily="34" charset="0"/>
                <a:cs typeface="Arial" panose="020B0604020202020204" pitchFamily="34" charset="0"/>
              </a:rPr>
              <a:t>New buildings or foundation expansion that increases the footprint of the building by 2500 square feet or 20%, located in the regulatory floodplain</a:t>
            </a:r>
          </a:p>
          <a:p>
            <a:pPr algn="l">
              <a:buFont typeface="Arial" panose="020B0604020202020204" pitchFamily="34" charset="0"/>
              <a:buChar char="•"/>
            </a:pPr>
            <a:r>
              <a:rPr lang="en-US" b="0" i="0" dirty="0">
                <a:solidFill>
                  <a:srgbClr val="4D4D4D"/>
                </a:solidFill>
                <a:effectLst/>
                <a:latin typeface="Arial" panose="020B0604020202020204" pitchFamily="34" charset="0"/>
                <a:cs typeface="Arial" panose="020B0604020202020204" pitchFamily="34" charset="0"/>
              </a:rPr>
              <a:t>Qualified Sewer Construction (</a:t>
            </a:r>
            <a:r>
              <a:rPr lang="en-US" b="0" i="1" dirty="0">
                <a:solidFill>
                  <a:srgbClr val="4D4D4D"/>
                </a:solidFill>
                <a:effectLst/>
                <a:latin typeface="Arial" panose="020B0604020202020204" pitchFamily="34" charset="0"/>
                <a:cs typeface="Arial" panose="020B0604020202020204" pitchFamily="34" charset="0"/>
              </a:rPr>
              <a:t>See Article 7 of the WMO)</a:t>
            </a:r>
            <a:endParaRPr lang="en-US" b="0" i="0" dirty="0">
              <a:solidFill>
                <a:srgbClr val="4D4D4D"/>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b="0" i="0" dirty="0">
                <a:solidFill>
                  <a:srgbClr val="4D4D4D"/>
                </a:solidFill>
                <a:effectLst/>
                <a:latin typeface="Arial" panose="020B0604020202020204" pitchFamily="34" charset="0"/>
                <a:cs typeface="Arial" panose="020B0604020202020204" pitchFamily="34" charset="0"/>
              </a:rPr>
              <a:t>MWRD Impacts</a:t>
            </a:r>
          </a:p>
          <a:p>
            <a:pPr marL="742950" lvl="1" indent="-285750" algn="l">
              <a:buFont typeface="Arial" panose="020B0604020202020204" pitchFamily="34" charset="0"/>
              <a:buChar char="•"/>
            </a:pPr>
            <a:r>
              <a:rPr lang="en-US" b="0" i="0" dirty="0">
                <a:solidFill>
                  <a:srgbClr val="4D4D4D"/>
                </a:solidFill>
                <a:effectLst/>
                <a:latin typeface="Arial" panose="020B0604020202020204" pitchFamily="34" charset="0"/>
                <a:cs typeface="Arial" panose="020B0604020202020204" pitchFamily="34" charset="0"/>
              </a:rPr>
              <a:t>Direct connections to an MWRD interceptor, reservoir, facility, or TARP structure</a:t>
            </a:r>
          </a:p>
          <a:p>
            <a:pPr marL="742950" lvl="1" indent="-285750" algn="l">
              <a:buFont typeface="Arial" panose="020B0604020202020204" pitchFamily="34" charset="0"/>
              <a:buChar char="•"/>
            </a:pPr>
            <a:r>
              <a:rPr lang="en-US" b="0" i="0" dirty="0">
                <a:solidFill>
                  <a:srgbClr val="4D4D4D"/>
                </a:solidFill>
                <a:effectLst/>
                <a:latin typeface="Arial" panose="020B0604020202020204" pitchFamily="34" charset="0"/>
                <a:cs typeface="Arial" panose="020B0604020202020204" pitchFamily="34" charset="0"/>
              </a:rPr>
              <a:t>New or reconstructed outfalls to waterways or Lake Michigan</a:t>
            </a:r>
          </a:p>
        </p:txBody>
      </p:sp>
    </p:spTree>
    <p:extLst>
      <p:ext uri="{BB962C8B-B14F-4D97-AF65-F5344CB8AC3E}">
        <p14:creationId xmlns:p14="http://schemas.microsoft.com/office/powerpoint/2010/main" val="3878852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AFDE85-3B9E-4B4A-9080-966D23B25E4D}"/>
              </a:ext>
            </a:extLst>
          </p:cNvPr>
          <p:cNvSpPr/>
          <p:nvPr/>
        </p:nvSpPr>
        <p:spPr>
          <a:xfrm>
            <a:off x="0" y="0"/>
            <a:ext cx="12192000" cy="1415905"/>
          </a:xfrm>
          <a:prstGeom prst="rect">
            <a:avLst/>
          </a:prstGeom>
          <a:solidFill>
            <a:srgbClr val="035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1783BD-3ED7-B840-8E90-FD73C3FD93BD}"/>
              </a:ext>
            </a:extLst>
          </p:cNvPr>
          <p:cNvPicPr>
            <a:picLocks noChangeAspect="1"/>
          </p:cNvPicPr>
          <p:nvPr/>
        </p:nvPicPr>
        <p:blipFill>
          <a:blip r:embed="rId3"/>
          <a:stretch>
            <a:fillRect/>
          </a:stretch>
        </p:blipFill>
        <p:spPr>
          <a:xfrm>
            <a:off x="300682" y="238395"/>
            <a:ext cx="914400" cy="914400"/>
          </a:xfrm>
          <a:prstGeom prst="rect">
            <a:avLst/>
          </a:prstGeom>
        </p:spPr>
      </p:pic>
      <p:sp>
        <p:nvSpPr>
          <p:cNvPr id="8" name="Subtitle 7">
            <a:extLst>
              <a:ext uri="{FF2B5EF4-FFF2-40B4-BE49-F238E27FC236}">
                <a16:creationId xmlns:a16="http://schemas.microsoft.com/office/drawing/2014/main" id="{63838972-08C7-6D4C-9755-84B0BF4874F8}"/>
              </a:ext>
            </a:extLst>
          </p:cNvPr>
          <p:cNvSpPr>
            <a:spLocks noGrp="1"/>
          </p:cNvSpPr>
          <p:nvPr>
            <p:ph type="subTitle" idx="1"/>
          </p:nvPr>
        </p:nvSpPr>
        <p:spPr>
          <a:xfrm>
            <a:off x="1388076" y="313834"/>
            <a:ext cx="9144000" cy="413908"/>
          </a:xfrm>
          <a:noFill/>
        </p:spPr>
        <p:txBody>
          <a:bodyPr>
            <a:noAutofit/>
          </a:bodyPr>
          <a:lstStyle/>
          <a:p>
            <a:pPr algn="l"/>
            <a:r>
              <a:rPr lang="en-US" dirty="0">
                <a:solidFill>
                  <a:schemeClr val="bg1"/>
                </a:solidFill>
              </a:rPr>
              <a:t>WMO permit review process</a:t>
            </a:r>
          </a:p>
        </p:txBody>
      </p:sp>
      <p:sp>
        <p:nvSpPr>
          <p:cNvPr id="2" name="TextBox 1">
            <a:extLst>
              <a:ext uri="{FF2B5EF4-FFF2-40B4-BE49-F238E27FC236}">
                <a16:creationId xmlns:a16="http://schemas.microsoft.com/office/drawing/2014/main" id="{74BCA7F9-A62D-D968-AACF-A6232F3D4E20}"/>
              </a:ext>
            </a:extLst>
          </p:cNvPr>
          <p:cNvSpPr txBox="1"/>
          <p:nvPr/>
        </p:nvSpPr>
        <p:spPr>
          <a:xfrm>
            <a:off x="300682" y="1718441"/>
            <a:ext cx="8598952" cy="4862870"/>
          </a:xfrm>
          <a:prstGeom prst="rect">
            <a:avLst/>
          </a:prstGeom>
          <a:noFill/>
        </p:spPr>
        <p:txBody>
          <a:bodyPr wrap="square" rtlCol="0">
            <a:spAutoFit/>
          </a:bodyPr>
          <a:lstStyle/>
          <a:p>
            <a:pPr marL="342900" indent="-342900" algn="just">
              <a:spcAft>
                <a:spcPts val="600"/>
              </a:spcAft>
              <a:buFont typeface="+mj-lt"/>
              <a:buAutoNum type="arabicPeriod"/>
            </a:pPr>
            <a:r>
              <a:rPr lang="en-US" dirty="0"/>
              <a:t>Design engineer submits permit application, supporting documents and fee (if applicable), through MWRD’s online submittal system.</a:t>
            </a:r>
          </a:p>
          <a:p>
            <a:pPr marL="342900" indent="-342900" algn="just">
              <a:spcAft>
                <a:spcPts val="600"/>
              </a:spcAft>
              <a:buFont typeface="+mj-lt"/>
              <a:buAutoNum type="arabicPeriod"/>
            </a:pPr>
            <a:r>
              <a:rPr lang="en-US" dirty="0"/>
              <a:t>MWRD assigns permit review engineer and permit number.</a:t>
            </a:r>
          </a:p>
          <a:p>
            <a:pPr marL="342900" indent="-342900" algn="just">
              <a:spcAft>
                <a:spcPts val="600"/>
              </a:spcAft>
              <a:buFont typeface="+mj-lt"/>
              <a:buAutoNum type="arabicPeriod"/>
            </a:pPr>
            <a:r>
              <a:rPr lang="en-US" dirty="0"/>
              <a:t>WMO allows 15 or 30 business days (the large amount of time is allowed for projects involving flood protection areas) for MWRD to respond with a review letter or issue the permit.</a:t>
            </a:r>
          </a:p>
          <a:p>
            <a:pPr marL="342900" indent="-342900" algn="just">
              <a:spcAft>
                <a:spcPts val="600"/>
              </a:spcAft>
              <a:buFont typeface="+mj-lt"/>
              <a:buAutoNum type="arabicPeriod"/>
            </a:pPr>
            <a:r>
              <a:rPr lang="en-US" dirty="0"/>
              <a:t>MWRD issues review letter to design engineer.</a:t>
            </a:r>
          </a:p>
          <a:p>
            <a:pPr marL="342900" indent="-342900" algn="just">
              <a:spcAft>
                <a:spcPts val="600"/>
              </a:spcAft>
              <a:buFont typeface="+mj-lt"/>
              <a:buAutoNum type="arabicPeriod"/>
            </a:pPr>
            <a:r>
              <a:rPr lang="en-US" dirty="0"/>
              <a:t>Design engineer responds with a resubmittal.</a:t>
            </a:r>
          </a:p>
          <a:p>
            <a:pPr marL="342900" indent="-342900" algn="just">
              <a:spcAft>
                <a:spcPts val="600"/>
              </a:spcAft>
              <a:buFont typeface="+mj-lt"/>
              <a:buAutoNum type="arabicPeriod"/>
            </a:pPr>
            <a:r>
              <a:rPr lang="en-US" dirty="0"/>
              <a:t>WMO allows 10 business days for MWRD to respond to resubmittals, or issue the permit.</a:t>
            </a:r>
          </a:p>
          <a:p>
            <a:pPr marL="342900" indent="-342900" algn="just">
              <a:spcAft>
                <a:spcPts val="600"/>
              </a:spcAft>
              <a:buFont typeface="+mj-lt"/>
              <a:buAutoNum type="arabicPeriod"/>
            </a:pPr>
            <a:r>
              <a:rPr lang="en-US" dirty="0"/>
              <a:t>Steps 4 and 5 repeat until permit review engineer determines that application fully complies with WMO.</a:t>
            </a:r>
          </a:p>
          <a:p>
            <a:pPr marL="342900" indent="-342900" algn="just">
              <a:spcAft>
                <a:spcPts val="600"/>
              </a:spcAft>
              <a:buFont typeface="+mj-lt"/>
              <a:buAutoNum type="arabicPeriod"/>
            </a:pPr>
            <a:r>
              <a:rPr lang="en-US" dirty="0"/>
              <a:t>Final review by the MWRD.</a:t>
            </a:r>
          </a:p>
          <a:p>
            <a:pPr marL="342900" indent="-342900" algn="just">
              <a:spcAft>
                <a:spcPts val="600"/>
              </a:spcAft>
              <a:buFont typeface="+mj-lt"/>
              <a:buAutoNum type="arabicPeriod"/>
            </a:pPr>
            <a:r>
              <a:rPr lang="en-US" dirty="0"/>
              <a:t>Permit is issued.  Design engineer, Co-Permittee (property owner), Permittee (municipality) and MWRD Field Office are notified.</a:t>
            </a:r>
          </a:p>
        </p:txBody>
      </p:sp>
      <p:pic>
        <p:nvPicPr>
          <p:cNvPr id="10" name="Picture 9" descr="Table&#10;&#10;Description automatically generated">
            <a:extLst>
              <a:ext uri="{FF2B5EF4-FFF2-40B4-BE49-F238E27FC236}">
                <a16:creationId xmlns:a16="http://schemas.microsoft.com/office/drawing/2014/main" id="{E97BBDC5-AB39-4F20-12A2-8EABB950B430}"/>
              </a:ext>
            </a:extLst>
          </p:cNvPr>
          <p:cNvPicPr>
            <a:picLocks noChangeAspect="1"/>
          </p:cNvPicPr>
          <p:nvPr/>
        </p:nvPicPr>
        <p:blipFill>
          <a:blip r:embed="rId4"/>
          <a:stretch>
            <a:fillRect/>
          </a:stretch>
        </p:blipFill>
        <p:spPr>
          <a:xfrm>
            <a:off x="8899634" y="1871007"/>
            <a:ext cx="3086840" cy="3942183"/>
          </a:xfrm>
          <a:prstGeom prst="rect">
            <a:avLst/>
          </a:prstGeom>
          <a:ln w="3175">
            <a:solidFill>
              <a:schemeClr val="tx1"/>
            </a:solidFill>
          </a:ln>
        </p:spPr>
      </p:pic>
    </p:spTree>
    <p:extLst>
      <p:ext uri="{BB962C8B-B14F-4D97-AF65-F5344CB8AC3E}">
        <p14:creationId xmlns:p14="http://schemas.microsoft.com/office/powerpoint/2010/main" val="2022551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357A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96ED7CA-8C21-354F-B6D2-F3837A6FFB01}"/>
              </a:ext>
            </a:extLst>
          </p:cNvPr>
          <p:cNvSpPr>
            <a:spLocks noGrp="1"/>
          </p:cNvSpPr>
          <p:nvPr>
            <p:ph type="subTitle" idx="1"/>
          </p:nvPr>
        </p:nvSpPr>
        <p:spPr>
          <a:xfrm>
            <a:off x="550220" y="3064476"/>
            <a:ext cx="10855068" cy="2377619"/>
          </a:xfrm>
        </p:spPr>
        <p:txBody>
          <a:bodyPr anchor="b" anchorCtr="0">
            <a:noAutofit/>
          </a:bodyPr>
          <a:lstStyle/>
          <a:p>
            <a:pPr algn="l"/>
            <a:r>
              <a:rPr lang="en-US" sz="4800" dirty="0">
                <a:solidFill>
                  <a:schemeClr val="bg2"/>
                </a:solidFill>
              </a:rPr>
              <a:t>Requirements once a WMO Permit is issued</a:t>
            </a:r>
          </a:p>
        </p:txBody>
      </p:sp>
      <p:pic>
        <p:nvPicPr>
          <p:cNvPr id="5" name="Picture 4">
            <a:extLst>
              <a:ext uri="{FF2B5EF4-FFF2-40B4-BE49-F238E27FC236}">
                <a16:creationId xmlns:a16="http://schemas.microsoft.com/office/drawing/2014/main" id="{B404932F-9DDC-CB40-8A92-E2AB40C8819E}"/>
              </a:ext>
            </a:extLst>
          </p:cNvPr>
          <p:cNvPicPr>
            <a:picLocks noChangeAspect="1"/>
          </p:cNvPicPr>
          <p:nvPr/>
        </p:nvPicPr>
        <p:blipFill>
          <a:blip r:embed="rId3"/>
          <a:stretch>
            <a:fillRect/>
          </a:stretch>
        </p:blipFill>
        <p:spPr>
          <a:xfrm>
            <a:off x="476078" y="481915"/>
            <a:ext cx="2565400" cy="914400"/>
          </a:xfrm>
          <a:prstGeom prst="rect">
            <a:avLst/>
          </a:prstGeom>
        </p:spPr>
      </p:pic>
    </p:spTree>
    <p:extLst>
      <p:ext uri="{BB962C8B-B14F-4D97-AF65-F5344CB8AC3E}">
        <p14:creationId xmlns:p14="http://schemas.microsoft.com/office/powerpoint/2010/main" val="1483941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AFDE85-3B9E-4B4A-9080-966D23B25E4D}"/>
              </a:ext>
            </a:extLst>
          </p:cNvPr>
          <p:cNvSpPr/>
          <p:nvPr/>
        </p:nvSpPr>
        <p:spPr>
          <a:xfrm>
            <a:off x="0" y="0"/>
            <a:ext cx="12192000" cy="1415905"/>
          </a:xfrm>
          <a:prstGeom prst="rect">
            <a:avLst/>
          </a:prstGeom>
          <a:solidFill>
            <a:srgbClr val="035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1783BD-3ED7-B840-8E90-FD73C3FD93BD}"/>
              </a:ext>
            </a:extLst>
          </p:cNvPr>
          <p:cNvPicPr>
            <a:picLocks noChangeAspect="1"/>
          </p:cNvPicPr>
          <p:nvPr/>
        </p:nvPicPr>
        <p:blipFill>
          <a:blip r:embed="rId3"/>
          <a:stretch>
            <a:fillRect/>
          </a:stretch>
        </p:blipFill>
        <p:spPr>
          <a:xfrm>
            <a:off x="300682" y="238395"/>
            <a:ext cx="914400" cy="914400"/>
          </a:xfrm>
          <a:prstGeom prst="rect">
            <a:avLst/>
          </a:prstGeom>
        </p:spPr>
      </p:pic>
      <p:sp>
        <p:nvSpPr>
          <p:cNvPr id="8" name="Subtitle 7">
            <a:extLst>
              <a:ext uri="{FF2B5EF4-FFF2-40B4-BE49-F238E27FC236}">
                <a16:creationId xmlns:a16="http://schemas.microsoft.com/office/drawing/2014/main" id="{63838972-08C7-6D4C-9755-84B0BF4874F8}"/>
              </a:ext>
            </a:extLst>
          </p:cNvPr>
          <p:cNvSpPr>
            <a:spLocks noGrp="1"/>
          </p:cNvSpPr>
          <p:nvPr>
            <p:ph type="subTitle" idx="1"/>
          </p:nvPr>
        </p:nvSpPr>
        <p:spPr>
          <a:xfrm>
            <a:off x="1388076" y="512849"/>
            <a:ext cx="9144000" cy="413908"/>
          </a:xfrm>
          <a:noFill/>
        </p:spPr>
        <p:txBody>
          <a:bodyPr>
            <a:normAutofit lnSpcReduction="10000"/>
          </a:bodyPr>
          <a:lstStyle/>
          <a:p>
            <a:pPr algn="l"/>
            <a:r>
              <a:rPr lang="en-US" dirty="0">
                <a:solidFill>
                  <a:schemeClr val="bg1"/>
                </a:solidFill>
              </a:rPr>
              <a:t>Job Start Notification</a:t>
            </a:r>
          </a:p>
        </p:txBody>
      </p:sp>
      <p:sp>
        <p:nvSpPr>
          <p:cNvPr id="9" name="TextBox 8">
            <a:extLst>
              <a:ext uri="{FF2B5EF4-FFF2-40B4-BE49-F238E27FC236}">
                <a16:creationId xmlns:a16="http://schemas.microsoft.com/office/drawing/2014/main" id="{F6818F36-2EC5-FD40-AA6D-A7FC649D2417}"/>
              </a:ext>
            </a:extLst>
          </p:cNvPr>
          <p:cNvSpPr txBox="1"/>
          <p:nvPr/>
        </p:nvSpPr>
        <p:spPr>
          <a:xfrm>
            <a:off x="465440" y="1915297"/>
            <a:ext cx="10482648" cy="2616101"/>
          </a:xfrm>
          <a:prstGeom prst="rect">
            <a:avLst/>
          </a:prstGeom>
          <a:noFill/>
        </p:spPr>
        <p:txBody>
          <a:bodyPr wrap="square" rtlCol="0">
            <a:spAutoFit/>
          </a:bodyPr>
          <a:lstStyle/>
          <a:p>
            <a:endParaRPr lang="en-US" sz="2000" b="1" dirty="0">
              <a:solidFill>
                <a:srgbClr val="0357A3"/>
              </a:solidFill>
              <a:latin typeface="Arial" panose="020B0604020202020204" pitchFamily="34" charset="0"/>
              <a:cs typeface="Arial" panose="020B0604020202020204" pitchFamily="34" charset="0"/>
            </a:endParaRPr>
          </a:p>
          <a:p>
            <a:r>
              <a:rPr lang="en-US" dirty="0"/>
              <a:t>We require two (2) days advance notification prior to the following milestones (typically by contractor): </a:t>
            </a:r>
          </a:p>
          <a:p>
            <a:endParaRPr lang="en-US" dirty="0"/>
          </a:p>
          <a:p>
            <a:pPr marL="342900" indent="-342900">
              <a:buFont typeface="Arial" panose="020B0604020202020204" pitchFamily="34" charset="0"/>
              <a:buChar char="•"/>
            </a:pPr>
            <a:r>
              <a:rPr lang="en-US" dirty="0"/>
              <a:t>After mobilization and installation of sediment control practices, prior to any soil disturbance</a:t>
            </a:r>
          </a:p>
          <a:p>
            <a:pPr marL="342900" indent="-342900">
              <a:buFont typeface="Arial" panose="020B0604020202020204" pitchFamily="34" charset="0"/>
              <a:buChar char="•"/>
            </a:pPr>
            <a:r>
              <a:rPr lang="en-US" dirty="0"/>
              <a:t>During excavation for the construction of qualified sewer construction  </a:t>
            </a:r>
          </a:p>
          <a:p>
            <a:pPr marL="342900" indent="-342900">
              <a:buFont typeface="Arial" panose="020B0604020202020204" pitchFamily="34" charset="0"/>
              <a:buChar char="•"/>
            </a:pPr>
            <a:r>
              <a:rPr lang="en-US" dirty="0"/>
              <a:t>During construction of major stormwater systems and detention facilities  </a:t>
            </a:r>
          </a:p>
          <a:p>
            <a:endParaRPr lang="en-US" dirty="0"/>
          </a:p>
          <a:p>
            <a:endParaRPr lang="en-US" dirty="0"/>
          </a:p>
          <a:p>
            <a:r>
              <a:rPr lang="en-US" dirty="0"/>
              <a:t>Contact: (708)-588-4055 (Field Office) or WMOjobstart@mwrd.org</a:t>
            </a:r>
          </a:p>
        </p:txBody>
      </p:sp>
    </p:spTree>
    <p:extLst>
      <p:ext uri="{BB962C8B-B14F-4D97-AF65-F5344CB8AC3E}">
        <p14:creationId xmlns:p14="http://schemas.microsoft.com/office/powerpoint/2010/main" val="2300669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AFDE85-3B9E-4B4A-9080-966D23B25E4D}"/>
              </a:ext>
            </a:extLst>
          </p:cNvPr>
          <p:cNvSpPr/>
          <p:nvPr/>
        </p:nvSpPr>
        <p:spPr>
          <a:xfrm>
            <a:off x="0" y="0"/>
            <a:ext cx="12192000" cy="1415905"/>
          </a:xfrm>
          <a:prstGeom prst="rect">
            <a:avLst/>
          </a:prstGeom>
          <a:solidFill>
            <a:srgbClr val="035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1783BD-3ED7-B840-8E90-FD73C3FD93BD}"/>
              </a:ext>
            </a:extLst>
          </p:cNvPr>
          <p:cNvPicPr>
            <a:picLocks noChangeAspect="1"/>
          </p:cNvPicPr>
          <p:nvPr/>
        </p:nvPicPr>
        <p:blipFill>
          <a:blip r:embed="rId3"/>
          <a:stretch>
            <a:fillRect/>
          </a:stretch>
        </p:blipFill>
        <p:spPr>
          <a:xfrm>
            <a:off x="300682" y="238395"/>
            <a:ext cx="914400" cy="914400"/>
          </a:xfrm>
          <a:prstGeom prst="rect">
            <a:avLst/>
          </a:prstGeom>
        </p:spPr>
      </p:pic>
      <p:sp>
        <p:nvSpPr>
          <p:cNvPr id="8" name="Subtitle 7">
            <a:extLst>
              <a:ext uri="{FF2B5EF4-FFF2-40B4-BE49-F238E27FC236}">
                <a16:creationId xmlns:a16="http://schemas.microsoft.com/office/drawing/2014/main" id="{63838972-08C7-6D4C-9755-84B0BF4874F8}"/>
              </a:ext>
            </a:extLst>
          </p:cNvPr>
          <p:cNvSpPr>
            <a:spLocks noGrp="1"/>
          </p:cNvSpPr>
          <p:nvPr>
            <p:ph type="subTitle" idx="1"/>
          </p:nvPr>
        </p:nvSpPr>
        <p:spPr>
          <a:xfrm>
            <a:off x="1388076" y="512849"/>
            <a:ext cx="9144000" cy="413908"/>
          </a:xfrm>
          <a:noFill/>
        </p:spPr>
        <p:txBody>
          <a:bodyPr>
            <a:normAutofit lnSpcReduction="10000"/>
          </a:bodyPr>
          <a:lstStyle/>
          <a:p>
            <a:pPr algn="l"/>
            <a:r>
              <a:rPr lang="en-US" dirty="0">
                <a:solidFill>
                  <a:schemeClr val="bg1"/>
                </a:solidFill>
              </a:rPr>
              <a:t>MWRD Inspections</a:t>
            </a:r>
          </a:p>
        </p:txBody>
      </p:sp>
      <p:sp>
        <p:nvSpPr>
          <p:cNvPr id="9" name="TextBox 8">
            <a:extLst>
              <a:ext uri="{FF2B5EF4-FFF2-40B4-BE49-F238E27FC236}">
                <a16:creationId xmlns:a16="http://schemas.microsoft.com/office/drawing/2014/main" id="{F6818F36-2EC5-FD40-AA6D-A7FC649D2417}"/>
              </a:ext>
            </a:extLst>
          </p:cNvPr>
          <p:cNvSpPr txBox="1"/>
          <p:nvPr/>
        </p:nvSpPr>
        <p:spPr>
          <a:xfrm>
            <a:off x="465440" y="1915297"/>
            <a:ext cx="10482648" cy="4862870"/>
          </a:xfrm>
          <a:prstGeom prst="rect">
            <a:avLst/>
          </a:prstGeom>
          <a:noFill/>
        </p:spPr>
        <p:txBody>
          <a:bodyPr wrap="square" rtlCol="0">
            <a:spAutoFit/>
          </a:bodyPr>
          <a:lstStyle/>
          <a:p>
            <a:r>
              <a:rPr lang="en-US" sz="2000" b="1" dirty="0">
                <a:solidFill>
                  <a:srgbClr val="0357A3"/>
                </a:solidFill>
                <a:latin typeface="Arial" panose="020B0604020202020204" pitchFamily="34" charset="0"/>
                <a:cs typeface="Arial" panose="020B0604020202020204" pitchFamily="34" charset="0"/>
              </a:rPr>
              <a:t>Construction in accordance with approved plans</a:t>
            </a:r>
          </a:p>
          <a:p>
            <a:endParaRPr lang="en-US" sz="2000" b="1" dirty="0">
              <a:solidFill>
                <a:srgbClr val="0357A3"/>
              </a:solidFill>
              <a:latin typeface="Arial" panose="020B0604020202020204" pitchFamily="34" charset="0"/>
              <a:cs typeface="Arial" panose="020B0604020202020204" pitchFamily="34" charset="0"/>
            </a:endParaRPr>
          </a:p>
          <a:p>
            <a:r>
              <a:rPr lang="en-US" dirty="0"/>
              <a:t>1. Soil Erosion / Sediment Control measures: </a:t>
            </a:r>
          </a:p>
          <a:p>
            <a:pPr marL="800100" lvl="1" indent="-342900">
              <a:buFont typeface="+mj-lt"/>
              <a:buAutoNum type="alphaLcParenR"/>
            </a:pPr>
            <a:r>
              <a:rPr lang="en-US" dirty="0"/>
              <a:t>Silt fence, stabilized construction entrance, filter baskets, concrete washout </a:t>
            </a:r>
          </a:p>
          <a:p>
            <a:pPr marL="800100" lvl="1" indent="-342900">
              <a:buFont typeface="+mj-lt"/>
              <a:buAutoNum type="alphaLcParenR"/>
            </a:pPr>
            <a:r>
              <a:rPr lang="en-US" dirty="0"/>
              <a:t>Double row silt fence around floodplains, wetlands, riparian areas</a:t>
            </a:r>
          </a:p>
          <a:p>
            <a:pPr lvl="1"/>
            <a:r>
              <a:rPr lang="en-US" dirty="0"/>
              <a:t> </a:t>
            </a:r>
          </a:p>
          <a:p>
            <a:r>
              <a:rPr lang="en-US" dirty="0"/>
              <a:t>2. Qualified sewer (sanitary sewer, combined sewer, or storm sewer in a combined sewer area)</a:t>
            </a:r>
          </a:p>
          <a:p>
            <a:pPr marL="800100" lvl="1" indent="-342900">
              <a:buFont typeface="+mj-lt"/>
              <a:buAutoNum type="alphaLcParenR"/>
            </a:pPr>
            <a:r>
              <a:rPr lang="en-US" dirty="0"/>
              <a:t>Pipe material, pipe joints, pipe bedding </a:t>
            </a:r>
          </a:p>
          <a:p>
            <a:pPr marL="800100" lvl="1" indent="-342900">
              <a:buFont typeface="+mj-lt"/>
              <a:buAutoNum type="alphaLcParenR"/>
            </a:pPr>
            <a:r>
              <a:rPr lang="en-US" dirty="0"/>
              <a:t>Watermain crossings </a:t>
            </a:r>
          </a:p>
          <a:p>
            <a:pPr marL="800100" lvl="1" indent="-342900">
              <a:buFont typeface="+mj-lt"/>
              <a:buAutoNum type="alphaLcParenR"/>
            </a:pPr>
            <a:r>
              <a:rPr lang="en-US" dirty="0"/>
              <a:t>Booted structures   </a:t>
            </a:r>
          </a:p>
          <a:p>
            <a:pPr marL="800100" lvl="1" indent="-342900">
              <a:buFont typeface="+mj-lt"/>
              <a:buAutoNum type="alphaLcParenR"/>
            </a:pPr>
            <a:r>
              <a:rPr lang="en-US" dirty="0"/>
              <a:t>Plumber’s stub – no sch 40 solvent weld “glue” joints </a:t>
            </a:r>
          </a:p>
          <a:p>
            <a:pPr lvl="1"/>
            <a:endParaRPr lang="en-US" dirty="0"/>
          </a:p>
          <a:p>
            <a:r>
              <a:rPr lang="en-US" dirty="0"/>
              <a:t>3. Stormwater management facilities: </a:t>
            </a:r>
          </a:p>
          <a:p>
            <a:pPr marL="800100" lvl="1" indent="-342900">
              <a:buFont typeface="+mj-lt"/>
              <a:buAutoNum type="alphaLcParenR"/>
            </a:pPr>
            <a:r>
              <a:rPr lang="en-US" dirty="0"/>
              <a:t>Restrictor, debris hood, emergency overflow weir   </a:t>
            </a:r>
          </a:p>
          <a:p>
            <a:pPr marL="800100" lvl="1" indent="-342900">
              <a:buFont typeface="+mj-lt"/>
              <a:buAutoNum type="alphaLcParenR"/>
            </a:pPr>
            <a:r>
              <a:rPr lang="en-US" dirty="0"/>
              <a:t>Volume control (stone, underdrains, fabric, media mix, plantings, signage)</a:t>
            </a:r>
          </a:p>
          <a:p>
            <a:pPr lvl="1"/>
            <a:endParaRPr lang="en-US" dirty="0"/>
          </a:p>
          <a:p>
            <a:pPr lvl="1"/>
            <a:endParaRPr lang="en-US" dirty="0"/>
          </a:p>
        </p:txBody>
      </p:sp>
    </p:spTree>
    <p:extLst>
      <p:ext uri="{BB962C8B-B14F-4D97-AF65-F5344CB8AC3E}">
        <p14:creationId xmlns:p14="http://schemas.microsoft.com/office/powerpoint/2010/main" val="2310043491"/>
      </p:ext>
    </p:extLst>
  </p:cSld>
  <p:clrMapOvr>
    <a:masterClrMapping/>
  </p:clrMapOvr>
</p:sld>
</file>

<file path=ppt/theme/theme1.xml><?xml version="1.0" encoding="utf-8"?>
<a:theme xmlns:a="http://schemas.openxmlformats.org/drawingml/2006/main" name="Office Theme">
  <a:themeElements>
    <a:clrScheme name="MWRD">
      <a:dk1>
        <a:srgbClr val="000000"/>
      </a:dk1>
      <a:lt1>
        <a:srgbClr val="FFFFFF"/>
      </a:lt1>
      <a:dk2>
        <a:srgbClr val="002F78"/>
      </a:dk2>
      <a:lt2>
        <a:srgbClr val="FFFFFF"/>
      </a:lt2>
      <a:accent1>
        <a:srgbClr val="59B4E7"/>
      </a:accent1>
      <a:accent2>
        <a:srgbClr val="F47400"/>
      </a:accent2>
      <a:accent3>
        <a:srgbClr val="FFDC00"/>
      </a:accent3>
      <a:accent4>
        <a:srgbClr val="FFA600"/>
      </a:accent4>
      <a:accent5>
        <a:srgbClr val="00CDC3"/>
      </a:accent5>
      <a:accent6>
        <a:srgbClr val="97E100"/>
      </a:accent6>
      <a:hlink>
        <a:srgbClr val="0084FF"/>
      </a:hlink>
      <a:folHlink>
        <a:srgbClr val="DB3A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2318</TotalTime>
  <Words>1700</Words>
  <Application>Microsoft Office PowerPoint</Application>
  <PresentationFormat>Widescreen</PresentationFormat>
  <Paragraphs>247</Paragraphs>
  <Slides>26</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Ensuring WMO Construction Compliance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Bowers, Mary</dc:creator>
  <cp:lastModifiedBy>Parnell, Steven</cp:lastModifiedBy>
  <cp:revision>41</cp:revision>
  <dcterms:created xsi:type="dcterms:W3CDTF">2021-02-16T18:08:04Z</dcterms:created>
  <dcterms:modified xsi:type="dcterms:W3CDTF">2023-06-27T15:55:02Z</dcterms:modified>
</cp:coreProperties>
</file>